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handoutMasterIdLst>
    <p:handoutMasterId r:id="rId27"/>
  </p:handoutMasterIdLst>
  <p:sldIdLst>
    <p:sldId id="2063" r:id="rId2"/>
    <p:sldId id="2066" r:id="rId3"/>
    <p:sldId id="2071" r:id="rId4"/>
    <p:sldId id="2079" r:id="rId5"/>
    <p:sldId id="2080" r:id="rId6"/>
    <p:sldId id="2081" r:id="rId7"/>
    <p:sldId id="2082" r:id="rId8"/>
    <p:sldId id="259" r:id="rId9"/>
    <p:sldId id="2072" r:id="rId10"/>
    <p:sldId id="2074" r:id="rId11"/>
    <p:sldId id="2067" r:id="rId12"/>
    <p:sldId id="2068" r:id="rId13"/>
    <p:sldId id="2083" r:id="rId14"/>
    <p:sldId id="2084" r:id="rId15"/>
    <p:sldId id="2085" r:id="rId16"/>
    <p:sldId id="2086" r:id="rId17"/>
    <p:sldId id="2088" r:id="rId18"/>
    <p:sldId id="2087" r:id="rId19"/>
    <p:sldId id="2077" r:id="rId20"/>
    <p:sldId id="2089" r:id="rId21"/>
    <p:sldId id="2090" r:id="rId22"/>
    <p:sldId id="2069" r:id="rId23"/>
    <p:sldId id="2091" r:id="rId24"/>
    <p:sldId id="2064" r:id="rId25"/>
  </p:sldIdLst>
  <p:sldSz cx="9144000" cy="5143500" type="screen16x9"/>
  <p:notesSz cx="6858000" cy="9144000"/>
  <p:defaultTextStyle>
    <a:defPPr>
      <a:defRPr lang="en-US"/>
    </a:defPPr>
    <a:lvl1pPr algn="l" rtl="0" fontAlgn="base">
      <a:spcBef>
        <a:spcPct val="0"/>
      </a:spcBef>
      <a:spcAft>
        <a:spcPct val="0"/>
      </a:spcAft>
      <a:defRPr sz="3600" kern="1200">
        <a:solidFill>
          <a:schemeClr val="tx1"/>
        </a:solidFill>
        <a:latin typeface="Arial Black" charset="0"/>
        <a:ea typeface="ＭＳ Ｐゴシック" charset="0"/>
        <a:cs typeface="ＭＳ Ｐゴシック" charset="0"/>
      </a:defRPr>
    </a:lvl1pPr>
    <a:lvl2pPr marL="457200" algn="l" rtl="0" fontAlgn="base">
      <a:spcBef>
        <a:spcPct val="0"/>
      </a:spcBef>
      <a:spcAft>
        <a:spcPct val="0"/>
      </a:spcAft>
      <a:defRPr sz="3600" kern="1200">
        <a:solidFill>
          <a:schemeClr val="tx1"/>
        </a:solidFill>
        <a:latin typeface="Arial Black" charset="0"/>
        <a:ea typeface="ＭＳ Ｐゴシック" charset="0"/>
        <a:cs typeface="ＭＳ Ｐゴシック" charset="0"/>
      </a:defRPr>
    </a:lvl2pPr>
    <a:lvl3pPr marL="914400" algn="l" rtl="0" fontAlgn="base">
      <a:spcBef>
        <a:spcPct val="0"/>
      </a:spcBef>
      <a:spcAft>
        <a:spcPct val="0"/>
      </a:spcAft>
      <a:defRPr sz="3600" kern="1200">
        <a:solidFill>
          <a:schemeClr val="tx1"/>
        </a:solidFill>
        <a:latin typeface="Arial Black" charset="0"/>
        <a:ea typeface="ＭＳ Ｐゴシック" charset="0"/>
        <a:cs typeface="ＭＳ Ｐゴシック" charset="0"/>
      </a:defRPr>
    </a:lvl3pPr>
    <a:lvl4pPr marL="1371600" algn="l" rtl="0" fontAlgn="base">
      <a:spcBef>
        <a:spcPct val="0"/>
      </a:spcBef>
      <a:spcAft>
        <a:spcPct val="0"/>
      </a:spcAft>
      <a:defRPr sz="3600" kern="1200">
        <a:solidFill>
          <a:schemeClr val="tx1"/>
        </a:solidFill>
        <a:latin typeface="Arial Black" charset="0"/>
        <a:ea typeface="ＭＳ Ｐゴシック" charset="0"/>
        <a:cs typeface="ＭＳ Ｐゴシック" charset="0"/>
      </a:defRPr>
    </a:lvl4pPr>
    <a:lvl5pPr marL="1828800" algn="l" rtl="0" fontAlgn="base">
      <a:spcBef>
        <a:spcPct val="0"/>
      </a:spcBef>
      <a:spcAft>
        <a:spcPct val="0"/>
      </a:spcAft>
      <a:defRPr sz="3600" kern="1200">
        <a:solidFill>
          <a:schemeClr val="tx1"/>
        </a:solidFill>
        <a:latin typeface="Arial Black" charset="0"/>
        <a:ea typeface="ＭＳ Ｐゴシック" charset="0"/>
        <a:cs typeface="ＭＳ Ｐゴシック" charset="0"/>
      </a:defRPr>
    </a:lvl5pPr>
    <a:lvl6pPr marL="2286000" algn="l" defTabSz="457200" rtl="0" eaLnBrk="1" latinLnBrk="0" hangingPunct="1">
      <a:defRPr sz="3600" kern="1200">
        <a:solidFill>
          <a:schemeClr val="tx1"/>
        </a:solidFill>
        <a:latin typeface="Arial Black" charset="0"/>
        <a:ea typeface="ＭＳ Ｐゴシック" charset="0"/>
        <a:cs typeface="ＭＳ Ｐゴシック" charset="0"/>
      </a:defRPr>
    </a:lvl6pPr>
    <a:lvl7pPr marL="2743200" algn="l" defTabSz="457200" rtl="0" eaLnBrk="1" latinLnBrk="0" hangingPunct="1">
      <a:defRPr sz="3600" kern="1200">
        <a:solidFill>
          <a:schemeClr val="tx1"/>
        </a:solidFill>
        <a:latin typeface="Arial Black" charset="0"/>
        <a:ea typeface="ＭＳ Ｐゴシック" charset="0"/>
        <a:cs typeface="ＭＳ Ｐゴシック" charset="0"/>
      </a:defRPr>
    </a:lvl7pPr>
    <a:lvl8pPr marL="3200400" algn="l" defTabSz="457200" rtl="0" eaLnBrk="1" latinLnBrk="0" hangingPunct="1">
      <a:defRPr sz="3600" kern="1200">
        <a:solidFill>
          <a:schemeClr val="tx1"/>
        </a:solidFill>
        <a:latin typeface="Arial Black" charset="0"/>
        <a:ea typeface="ＭＳ Ｐゴシック" charset="0"/>
        <a:cs typeface="ＭＳ Ｐゴシック" charset="0"/>
      </a:defRPr>
    </a:lvl8pPr>
    <a:lvl9pPr marL="3657600" algn="l" defTabSz="457200" rtl="0" eaLnBrk="1" latinLnBrk="0" hangingPunct="1">
      <a:defRPr sz="3600" kern="1200">
        <a:solidFill>
          <a:schemeClr val="tx1"/>
        </a:solidFill>
        <a:latin typeface="Arial Black"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80"/>
    <a:srgbClr val="0083C3"/>
    <a:srgbClr val="00FF00"/>
    <a:srgbClr val="FFB400"/>
    <a:srgbClr val="ECA81E"/>
    <a:srgbClr val="8EC02F"/>
    <a:srgbClr val="3333CC"/>
    <a:srgbClr val="B0B0B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 autoAdjust="0"/>
    <p:restoredTop sz="94607" autoAdjust="0"/>
  </p:normalViewPr>
  <p:slideViewPr>
    <p:cSldViewPr>
      <p:cViewPr varScale="1">
        <p:scale>
          <a:sx n="90" d="100"/>
          <a:sy n="90" d="100"/>
        </p:scale>
        <p:origin x="1110" y="72"/>
      </p:cViewPr>
      <p:guideLst>
        <p:guide orient="horz" pos="1620"/>
        <p:guide pos="2880"/>
      </p:guideLst>
    </p:cSldViewPr>
  </p:slideViewPr>
  <p:outlineViewPr>
    <p:cViewPr>
      <p:scale>
        <a:sx n="33" d="100"/>
        <a:sy n="33" d="100"/>
      </p:scale>
      <p:origin x="0" y="5680"/>
    </p:cViewPr>
  </p:outlineViewPr>
  <p:notesTextViewPr>
    <p:cViewPr>
      <p:scale>
        <a:sx n="100" d="100"/>
        <a:sy n="100" d="100"/>
      </p:scale>
      <p:origin x="0" y="0"/>
    </p:cViewPr>
  </p:notesTextViewPr>
  <p:sorterViewPr>
    <p:cViewPr>
      <p:scale>
        <a:sx n="76" d="100"/>
        <a:sy n="76" d="100"/>
      </p:scale>
      <p:origin x="0" y="0"/>
    </p:cViewPr>
  </p:sorterViewPr>
  <p:notesViewPr>
    <p:cSldViewPr>
      <p:cViewPr varScale="1">
        <p:scale>
          <a:sx n="100" d="100"/>
          <a:sy n="100" d="100"/>
        </p:scale>
        <p:origin x="-284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a:p>
        </p:txBody>
      </p:sp>
      <p:sp>
        <p:nvSpPr>
          <p:cNvPr id="890883" name="Rectangle 3"/>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US"/>
          </a:p>
        </p:txBody>
      </p:sp>
      <p:sp>
        <p:nvSpPr>
          <p:cNvPr id="890884" name="Rectangle 4"/>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a:p>
        </p:txBody>
      </p:sp>
      <p:sp>
        <p:nvSpPr>
          <p:cNvPr id="89088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EDE8B564-AD1D-214C-BA98-1BD3FE77F8EE}" type="slidenum">
              <a:rPr lang="en-US"/>
              <a:pPr>
                <a:defRPr/>
              </a:pPr>
              <a:t>‹#›</a:t>
            </a:fld>
            <a:endParaRPr lang="en-US"/>
          </a:p>
        </p:txBody>
      </p:sp>
    </p:spTree>
    <p:extLst>
      <p:ext uri="{BB962C8B-B14F-4D97-AF65-F5344CB8AC3E}">
        <p14:creationId xmlns:p14="http://schemas.microsoft.com/office/powerpoint/2010/main" val="27225446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charset="0"/>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charset="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charset="0"/>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atin typeface="Times" charset="0"/>
                <a:cs typeface="+mn-cs"/>
              </a:defRPr>
            </a:lvl1pPr>
          </a:lstStyle>
          <a:p>
            <a:pPr>
              <a:defRPr/>
            </a:pPr>
            <a:fld id="{925BF9CA-9EB8-2E47-9FDB-25D1D07F0916}" type="slidenum">
              <a:rPr lang="en-US"/>
              <a:pPr>
                <a:defRPr/>
              </a:pPr>
              <a:t>‹#›</a:t>
            </a:fld>
            <a:endParaRPr lang="en-US"/>
          </a:p>
        </p:txBody>
      </p:sp>
    </p:spTree>
    <p:extLst>
      <p:ext uri="{BB962C8B-B14F-4D97-AF65-F5344CB8AC3E}">
        <p14:creationId xmlns:p14="http://schemas.microsoft.com/office/powerpoint/2010/main" val="38427788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25BF9CA-9EB8-2E47-9FDB-25D1D07F0916}" type="slidenum">
              <a:rPr lang="en-US" smtClean="0"/>
              <a:pPr>
                <a:defRPr/>
              </a:pPr>
              <a:t>5</a:t>
            </a:fld>
            <a:endParaRPr lang="en-US"/>
          </a:p>
        </p:txBody>
      </p:sp>
    </p:spTree>
    <p:extLst>
      <p:ext uri="{BB962C8B-B14F-4D97-AF65-F5344CB8AC3E}">
        <p14:creationId xmlns:p14="http://schemas.microsoft.com/office/powerpoint/2010/main" val="130795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25BF9CA-9EB8-2E47-9FDB-25D1D07F0916}" type="slidenum">
              <a:rPr lang="en-US" smtClean="0"/>
              <a:pPr>
                <a:defRPr/>
              </a:pPr>
              <a:t>23</a:t>
            </a:fld>
            <a:endParaRPr lang="en-US"/>
          </a:p>
        </p:txBody>
      </p:sp>
    </p:spTree>
    <p:extLst>
      <p:ext uri="{BB962C8B-B14F-4D97-AF65-F5344CB8AC3E}">
        <p14:creationId xmlns:p14="http://schemas.microsoft.com/office/powerpoint/2010/main" val="2370287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rk slide master">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EA87B6-8552-0943-8527-3D103BEC49A8}"/>
              </a:ext>
            </a:extLst>
          </p:cNvPr>
          <p:cNvSpPr>
            <a:spLocks noGrp="1"/>
          </p:cNvSpPr>
          <p:nvPr>
            <p:ph type="title"/>
          </p:nvPr>
        </p:nvSpPr>
        <p:spPr>
          <a:xfrm>
            <a:off x="457200" y="285750"/>
            <a:ext cx="8229600" cy="685800"/>
          </a:xfrm>
          <a:prstGeom prst="rect">
            <a:avLst/>
          </a:prstGeom>
        </p:spPr>
        <p:txBody>
          <a:bodyPr vert="horz"/>
          <a:lstStyle/>
          <a:p>
            <a:r>
              <a:rPr lang="en-US" dirty="0"/>
              <a:t>Click to edit Master title style</a:t>
            </a:r>
          </a:p>
        </p:txBody>
      </p:sp>
    </p:spTree>
    <p:extLst>
      <p:ext uri="{BB962C8B-B14F-4D97-AF65-F5344CB8AC3E}">
        <p14:creationId xmlns:p14="http://schemas.microsoft.com/office/powerpoint/2010/main" val="5703412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5725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279922"/>
            <a:ext cx="8229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7458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1950"/>
            <a:ext cx="8229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9333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vert="horz"/>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vert="horz"/>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6402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3600450"/>
            <a:ext cx="6019800" cy="425054"/>
          </a:xfrm>
          <a:prstGeom prst="rect">
            <a:avLst/>
          </a:prstGeom>
        </p:spPr>
        <p:txBody>
          <a:bodyPr vert="horz"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vert="horz"/>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533400" y="4025503"/>
            <a:ext cx="6019800" cy="603647"/>
          </a:xfrm>
          <a:prstGeom prst="rect">
            <a:avLst/>
          </a:prstGeom>
        </p:spPr>
        <p:txBody>
          <a:bodyPr vert="horz"/>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0409110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01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B8D88-10D3-6C4C-B361-08059624E937}"/>
              </a:ext>
            </a:extLst>
          </p:cNvPr>
          <p:cNvPicPr>
            <a:picLocks noChangeAspect="1"/>
          </p:cNvPicPr>
          <p:nvPr userDrawn="1"/>
        </p:nvPicPr>
        <p:blipFill>
          <a:blip r:embed="rId8"/>
          <a:stretch>
            <a:fillRect/>
          </a:stretch>
        </p:blipFill>
        <p:spPr>
          <a:xfrm>
            <a:off x="5637" y="0"/>
            <a:ext cx="9132725" cy="5143500"/>
          </a:xfrm>
          <a:prstGeom prst="rect">
            <a:avLst/>
          </a:prstGeom>
        </p:spPr>
      </p:pic>
      <p:pic>
        <p:nvPicPr>
          <p:cNvPr id="3" name="Picture 2">
            <a:extLst>
              <a:ext uri="{FF2B5EF4-FFF2-40B4-BE49-F238E27FC236}">
                <a16:creationId xmlns:a16="http://schemas.microsoft.com/office/drawing/2014/main" id="{145FD130-6357-DB43-A6A5-D723A10B6DA4}"/>
              </a:ext>
            </a:extLst>
          </p:cNvPr>
          <p:cNvPicPr>
            <a:picLocks noChangeAspect="1"/>
          </p:cNvPicPr>
          <p:nvPr userDrawn="1"/>
        </p:nvPicPr>
        <p:blipFill>
          <a:blip r:embed="rId9"/>
          <a:stretch>
            <a:fillRect/>
          </a:stretch>
        </p:blipFill>
        <p:spPr>
          <a:xfrm>
            <a:off x="0" y="3171"/>
            <a:ext cx="9132725" cy="5137157"/>
          </a:xfrm>
          <a:prstGeom prst="rect">
            <a:avLst/>
          </a:prstGeom>
        </p:spPr>
      </p:pic>
      <p:pic>
        <p:nvPicPr>
          <p:cNvPr id="4" name="Picture 3">
            <a:extLst>
              <a:ext uri="{FF2B5EF4-FFF2-40B4-BE49-F238E27FC236}">
                <a16:creationId xmlns:a16="http://schemas.microsoft.com/office/drawing/2014/main" id="{396FEB28-5E04-7743-9D1D-E427998FE27C}"/>
              </a:ext>
            </a:extLst>
          </p:cNvPr>
          <p:cNvPicPr>
            <a:picLocks noChangeAspect="1"/>
          </p:cNvPicPr>
          <p:nvPr userDrawn="1"/>
        </p:nvPicPr>
        <p:blipFill>
          <a:blip r:embed="rId10"/>
          <a:stretch>
            <a:fillRect/>
          </a:stretch>
        </p:blipFill>
        <p:spPr>
          <a:xfrm>
            <a:off x="0" y="6343"/>
            <a:ext cx="9132723" cy="5137157"/>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0" r:id="rId2"/>
    <p:sldLayoutId id="2147483658" r:id="rId3"/>
    <p:sldLayoutId id="2147483652" r:id="rId4"/>
    <p:sldLayoutId id="2147483657" r:id="rId5"/>
    <p:sldLayoutId id="2147483654" r:id="rId6"/>
  </p:sldLayoutIdLst>
  <p:transition/>
  <p:hf hdr="0" ftr="0" dt="0"/>
  <p:txStyles>
    <p:titleStyle>
      <a:lvl1pPr algn="ctr" rtl="0" eaLnBrk="0" fontAlgn="base" hangingPunct="0">
        <a:spcBef>
          <a:spcPct val="0"/>
        </a:spcBef>
        <a:spcAft>
          <a:spcPct val="0"/>
        </a:spcAft>
        <a:defRPr sz="3300">
          <a:solidFill>
            <a:schemeClr val="tx2"/>
          </a:solidFill>
          <a:latin typeface="+mj-lt"/>
          <a:ea typeface="+mj-ea"/>
          <a:cs typeface="ＭＳ Ｐゴシック" charset="0"/>
        </a:defRPr>
      </a:lvl1pPr>
      <a:lvl2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5pPr>
      <a:lvl6pPr marL="342900" algn="ctr" rtl="0" eaLnBrk="0" fontAlgn="base" hangingPunct="0">
        <a:spcBef>
          <a:spcPct val="0"/>
        </a:spcBef>
        <a:spcAft>
          <a:spcPct val="0"/>
        </a:spcAft>
        <a:defRPr sz="3300">
          <a:solidFill>
            <a:schemeClr val="tx2"/>
          </a:solidFill>
          <a:latin typeface="Times" charset="0"/>
          <a:ea typeface="ＭＳ Ｐゴシック" charset="0"/>
        </a:defRPr>
      </a:lvl6pPr>
      <a:lvl7pPr marL="685800" algn="ctr" rtl="0" eaLnBrk="0" fontAlgn="base" hangingPunct="0">
        <a:spcBef>
          <a:spcPct val="0"/>
        </a:spcBef>
        <a:spcAft>
          <a:spcPct val="0"/>
        </a:spcAft>
        <a:defRPr sz="3300">
          <a:solidFill>
            <a:schemeClr val="tx2"/>
          </a:solidFill>
          <a:latin typeface="Times" charset="0"/>
          <a:ea typeface="ＭＳ Ｐゴシック" charset="0"/>
        </a:defRPr>
      </a:lvl7pPr>
      <a:lvl8pPr marL="1028700" algn="ctr" rtl="0" eaLnBrk="0" fontAlgn="base" hangingPunct="0">
        <a:spcBef>
          <a:spcPct val="0"/>
        </a:spcBef>
        <a:spcAft>
          <a:spcPct val="0"/>
        </a:spcAft>
        <a:defRPr sz="3300">
          <a:solidFill>
            <a:schemeClr val="tx2"/>
          </a:solidFill>
          <a:latin typeface="Times" charset="0"/>
          <a:ea typeface="ＭＳ Ｐゴシック" charset="0"/>
        </a:defRPr>
      </a:lvl8pPr>
      <a:lvl9pPr marL="1371600" algn="ctr" rtl="0" eaLnBrk="0" fontAlgn="base" hangingPunct="0">
        <a:spcBef>
          <a:spcPct val="0"/>
        </a:spcBef>
        <a:spcAft>
          <a:spcPct val="0"/>
        </a:spcAft>
        <a:defRPr sz="3300">
          <a:solidFill>
            <a:schemeClr val="tx2"/>
          </a:solidFill>
          <a:latin typeface="Times" charset="0"/>
          <a:ea typeface="ＭＳ Ｐゴシック"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eaLnBrk="0" fontAlgn="base" hangingPunct="0">
        <a:spcBef>
          <a:spcPct val="20000"/>
        </a:spcBef>
        <a:spcAft>
          <a:spcPct val="0"/>
        </a:spcAft>
        <a:buChar char="»"/>
        <a:defRPr sz="1500">
          <a:solidFill>
            <a:schemeClr val="tx1"/>
          </a:solidFill>
          <a:latin typeface="+mn-lt"/>
          <a:ea typeface="+mn-ea"/>
        </a:defRPr>
      </a:lvl6pPr>
      <a:lvl7pPr marL="2228850" indent="-171450" algn="l" rtl="0" eaLnBrk="0" fontAlgn="base" hangingPunct="0">
        <a:spcBef>
          <a:spcPct val="20000"/>
        </a:spcBef>
        <a:spcAft>
          <a:spcPct val="0"/>
        </a:spcAft>
        <a:buChar char="»"/>
        <a:defRPr sz="1500">
          <a:solidFill>
            <a:schemeClr val="tx1"/>
          </a:solidFill>
          <a:latin typeface="+mn-lt"/>
          <a:ea typeface="+mn-ea"/>
        </a:defRPr>
      </a:lvl7pPr>
      <a:lvl8pPr marL="2571750" indent="-171450" algn="l" rtl="0" eaLnBrk="0" fontAlgn="base" hangingPunct="0">
        <a:spcBef>
          <a:spcPct val="20000"/>
        </a:spcBef>
        <a:spcAft>
          <a:spcPct val="0"/>
        </a:spcAft>
        <a:buChar char="»"/>
        <a:defRPr sz="1500">
          <a:solidFill>
            <a:schemeClr val="tx1"/>
          </a:solidFill>
          <a:latin typeface="+mn-lt"/>
          <a:ea typeface="+mn-ea"/>
        </a:defRPr>
      </a:lvl8pPr>
      <a:lvl9pPr marL="2914650" indent="-171450" algn="l" rtl="0" eaLnBrk="0" fontAlgn="base" hangingPunct="0">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C3AD72-A5B0-9F48-BF52-9CA9EB846FFA}"/>
              </a:ext>
            </a:extLst>
          </p:cNvPr>
          <p:cNvPicPr>
            <a:picLocks noChangeAspect="1"/>
          </p:cNvPicPr>
          <p:nvPr/>
        </p:nvPicPr>
        <p:blipFill>
          <a:blip r:embed="rId2"/>
          <a:stretch>
            <a:fillRect/>
          </a:stretch>
        </p:blipFill>
        <p:spPr>
          <a:xfrm>
            <a:off x="1" y="3171"/>
            <a:ext cx="9132723" cy="5137157"/>
          </a:xfrm>
          <a:prstGeom prst="rect">
            <a:avLst/>
          </a:prstGeom>
        </p:spPr>
      </p:pic>
      <p:sp>
        <p:nvSpPr>
          <p:cNvPr id="6" name="TextBox 5"/>
          <p:cNvSpPr txBox="1"/>
          <p:nvPr/>
        </p:nvSpPr>
        <p:spPr>
          <a:xfrm>
            <a:off x="3200400" y="4857750"/>
            <a:ext cx="5181600" cy="184666"/>
          </a:xfrm>
          <a:prstGeom prst="rect">
            <a:avLst/>
          </a:prstGeom>
          <a:noFill/>
        </p:spPr>
        <p:txBody>
          <a:bodyPr wrap="square" rtlCol="0">
            <a:spAutoFit/>
          </a:bodyPr>
          <a:lstStyle/>
          <a:p>
            <a:pPr algn="ctr"/>
            <a:r>
              <a:rPr lang="en-US" sz="600" dirty="0">
                <a:solidFill>
                  <a:srgbClr val="FFFFFF"/>
                </a:solidFill>
                <a:latin typeface="Calibri" charset="0"/>
                <a:ea typeface="Calibri" charset="0"/>
                <a:cs typeface="Calibri" charset="0"/>
              </a:rPr>
              <a:t>YOGI BEAR and all related characters and elements © &amp; ™ Hanna-Barbera. (s19)</a:t>
            </a:r>
          </a:p>
        </p:txBody>
      </p:sp>
    </p:spTree>
    <p:extLst>
      <p:ext uri="{BB962C8B-B14F-4D97-AF65-F5344CB8AC3E}">
        <p14:creationId xmlns:p14="http://schemas.microsoft.com/office/powerpoint/2010/main" val="98541684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9ABFE3F-4DE3-447C-9847-4998FC966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1950"/>
            <a:ext cx="5664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58245BF-5661-4FAE-875E-63840E9AFBDE}"/>
              </a:ext>
            </a:extLst>
          </p:cNvPr>
          <p:cNvSpPr/>
          <p:nvPr/>
        </p:nvSpPr>
        <p:spPr>
          <a:xfrm>
            <a:off x="762000" y="385430"/>
            <a:ext cx="4572000" cy="830997"/>
          </a:xfrm>
          <a:prstGeom prst="rect">
            <a:avLst/>
          </a:prstGeom>
        </p:spPr>
        <p:txBody>
          <a:bodyPr>
            <a:spAutoFit/>
          </a:bodyPr>
          <a:lstStyle/>
          <a:p>
            <a:r>
              <a:rPr lang="en-US" altLang="en-US" sz="1200" b="1" dirty="0">
                <a:latin typeface="Calibri" panose="020F0502020204030204" pitchFamily="34" charset="0"/>
              </a:rPr>
              <a:t>First Campground Loan December 1999: Jellystone Park-Virginia</a:t>
            </a:r>
          </a:p>
          <a:p>
            <a:r>
              <a:rPr lang="en-US" altLang="en-US" sz="1200" b="1" dirty="0">
                <a:latin typeface="Calibri" panose="020F0502020204030204" pitchFamily="34" charset="0"/>
              </a:rPr>
              <a:t>Sold and Closed Friday, February 14, 2014</a:t>
            </a:r>
          </a:p>
          <a:p>
            <a:r>
              <a:rPr lang="en-US" altLang="en-US" sz="1200" b="1" dirty="0">
                <a:latin typeface="Calibri" panose="020F0502020204030204" pitchFamily="34" charset="0"/>
              </a:rPr>
              <a:t>Sale Price:	$10,300,000</a:t>
            </a:r>
          </a:p>
          <a:p>
            <a:r>
              <a:rPr lang="en-US" altLang="en-US" sz="1200" b="1" dirty="0">
                <a:latin typeface="Calibri" panose="020F0502020204030204" pitchFamily="34" charset="0"/>
              </a:rPr>
              <a:t>Net Proceeds:           Almost $8 Million </a:t>
            </a:r>
            <a:endParaRPr lang="en-US" sz="1200" b="1" dirty="0"/>
          </a:p>
        </p:txBody>
      </p:sp>
    </p:spTree>
    <p:extLst>
      <p:ext uri="{BB962C8B-B14F-4D97-AF65-F5344CB8AC3E}">
        <p14:creationId xmlns:p14="http://schemas.microsoft.com/office/powerpoint/2010/main" val="39767989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185E-1D59-4C6E-ACEA-DFA6C7EFEA60}"/>
              </a:ext>
            </a:extLst>
          </p:cNvPr>
          <p:cNvSpPr>
            <a:spLocks noGrp="1"/>
          </p:cNvSpPr>
          <p:nvPr>
            <p:ph type="title"/>
          </p:nvPr>
        </p:nvSpPr>
        <p:spPr/>
        <p:txBody>
          <a:bodyPr/>
          <a:lstStyle/>
          <a:p>
            <a:r>
              <a:rPr lang="en-US" sz="1800" b="1"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t>Campground Construction Projects and Construction Financing: Opportunities to take Advantage of and Pitfalls to be Avoided</a:t>
            </a:r>
            <a:br>
              <a:rPr lang="en-US" sz="3600" b="1"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0B3942D-75D2-482E-88E0-FE3A62EFEAEF}"/>
              </a:ext>
            </a:extLst>
          </p:cNvPr>
          <p:cNvSpPr>
            <a:spLocks noGrp="1"/>
          </p:cNvSpPr>
          <p:nvPr>
            <p:ph idx="1"/>
          </p:nvPr>
        </p:nvSpPr>
        <p:spPr>
          <a:xfrm>
            <a:off x="467833" y="1143000"/>
            <a:ext cx="8229600" cy="3394472"/>
          </a:xfrm>
        </p:spPr>
        <p:txBody>
          <a:bodyPr/>
          <a:lstStyle/>
          <a:p>
            <a:pPr marL="0" indent="0">
              <a:spcBef>
                <a:spcPts val="0"/>
              </a:spcBef>
              <a:spcAft>
                <a:spcPts val="0"/>
              </a:spcAft>
              <a:buNone/>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First of all, there are aspects of Campground Construction Projects whether financing is involved or not.</a:t>
            </a:r>
          </a:p>
          <a:p>
            <a:pPr>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is the master plan for your park?  </a:t>
            </a:r>
          </a:p>
          <a:p>
            <a:pPr>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is the mix of the project you are considering between: </a:t>
            </a:r>
          </a:p>
          <a:p>
            <a:pPr lvl="1">
              <a:spcBef>
                <a:spcPts val="0"/>
              </a:spcBef>
              <a:spcAft>
                <a:spcPts val="0"/>
              </a:spcAft>
              <a:buFont typeface="Wingdings" panose="05000000000000000000" pitchFamily="2" charset="2"/>
              <a:buChar char="Ø"/>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those that generate high ROI such as cabins, </a:t>
            </a:r>
          </a:p>
          <a:p>
            <a:pPr lvl="1">
              <a:spcBef>
                <a:spcPts val="0"/>
              </a:spcBef>
              <a:spcAft>
                <a:spcPts val="0"/>
              </a:spcAft>
              <a:buFont typeface="Wingdings" panose="05000000000000000000" pitchFamily="2" charset="2"/>
              <a:buChar char="Ø"/>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things that enhance your park to be more “resort like” like your landscaping, and</a:t>
            </a:r>
          </a:p>
          <a:p>
            <a:pPr lvl="1">
              <a:spcBef>
                <a:spcPts val="0"/>
              </a:spcBef>
              <a:spcAft>
                <a:spcPts val="0"/>
              </a:spcAft>
              <a:buFont typeface="Wingdings" panose="05000000000000000000" pitchFamily="2" charset="2"/>
              <a:buChar char="Ø"/>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infrastructure.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are some of the areas that seem the most prone for overruns on projects in a campground?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Does your project warrant utilizing a General Contractor?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has your history been for overruns on previous projects?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is your contingency built into your project?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if you go over 10%, 20% , 30% or 300%...by the way it has happened.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Ultimately, you shoulder the responsibility if things go haywire, so what can you do to mitigate risks with vendors etc.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Is the cheapest always the best?</a:t>
            </a:r>
          </a:p>
          <a:p>
            <a:endParaRPr lang="en-US" dirty="0"/>
          </a:p>
        </p:txBody>
      </p:sp>
    </p:spTree>
    <p:extLst>
      <p:ext uri="{BB962C8B-B14F-4D97-AF65-F5344CB8AC3E}">
        <p14:creationId xmlns:p14="http://schemas.microsoft.com/office/powerpoint/2010/main" val="41196292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73B507-4B1A-4837-AE4E-86704DC62DC2}"/>
              </a:ext>
            </a:extLst>
          </p:cNvPr>
          <p:cNvSpPr/>
          <p:nvPr/>
        </p:nvSpPr>
        <p:spPr>
          <a:xfrm>
            <a:off x="457200" y="819150"/>
            <a:ext cx="7772400" cy="3539430"/>
          </a:xfrm>
          <a:prstGeom prst="rect">
            <a:avLst/>
          </a:prstGeom>
        </p:spPr>
        <p:txBody>
          <a:bodyPr wrap="square">
            <a:spAutoFit/>
          </a:bodyPr>
          <a:lstStyle/>
          <a:p>
            <a:pPr marL="0" marR="0" indent="0">
              <a:spcBef>
                <a:spcPts val="0"/>
              </a:spcBef>
              <a:spcAft>
                <a:spcPts val="0"/>
              </a:spcAft>
              <a:buNone/>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Next, is delving into construction financing.  This adds another dimension to construction.  </a:t>
            </a:r>
          </a:p>
          <a:p>
            <a:pPr marL="171450" indent="-171450">
              <a:spcBef>
                <a:spcPts val="0"/>
              </a:spcBef>
              <a:spcAft>
                <a:spcPts val="0"/>
              </a:spcAft>
              <a:buFont typeface="Arial" panose="020B0604020202020204" pitchFamily="34" charset="0"/>
              <a:buChar char="•"/>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are the hot buttons you can expect from a lender </a:t>
            </a:r>
          </a:p>
          <a:p>
            <a:pPr marL="171450" indent="-171450">
              <a:spcBef>
                <a:spcPts val="0"/>
              </a:spcBef>
              <a:spcAft>
                <a:spcPts val="0"/>
              </a:spcAft>
              <a:buFont typeface="Arial" panose="020B0604020202020204" pitchFamily="34" charset="0"/>
              <a:buChar char="•"/>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about things like:</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liquidity,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contracts,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bonding,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title insurance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disbursing agents and endorsements,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lien waivers,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general contracting,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over runs,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contingency budgets,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contingency plans,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weather etc. </a:t>
            </a:r>
          </a:p>
        </p:txBody>
      </p:sp>
      <p:sp>
        <p:nvSpPr>
          <p:cNvPr id="5" name="Title 1">
            <a:extLst>
              <a:ext uri="{FF2B5EF4-FFF2-40B4-BE49-F238E27FC236}">
                <a16:creationId xmlns:a16="http://schemas.microsoft.com/office/drawing/2014/main" id="{A63A8D36-D376-4B19-A532-45FECC4BB2E9}"/>
              </a:ext>
            </a:extLst>
          </p:cNvPr>
          <p:cNvSpPr txBox="1">
            <a:spLocks/>
          </p:cNvSpPr>
          <p:nvPr/>
        </p:nvSpPr>
        <p:spPr>
          <a:xfrm>
            <a:off x="457200" y="285750"/>
            <a:ext cx="8229600" cy="857250"/>
          </a:xfrm>
          <a:prstGeom prst="rect">
            <a:avLst/>
          </a:prstGeom>
        </p:spPr>
        <p:txBody>
          <a:bodyPr/>
          <a:lstStyle>
            <a:lvl1pPr algn="ctr" rtl="0" eaLnBrk="0" fontAlgn="base" hangingPunct="0">
              <a:spcBef>
                <a:spcPct val="0"/>
              </a:spcBef>
              <a:spcAft>
                <a:spcPct val="0"/>
              </a:spcAft>
              <a:defRPr sz="3300">
                <a:solidFill>
                  <a:schemeClr val="tx2"/>
                </a:solidFill>
                <a:latin typeface="+mj-lt"/>
                <a:ea typeface="+mj-ea"/>
                <a:cs typeface="ＭＳ Ｐゴシック" charset="0"/>
              </a:defRPr>
            </a:lvl1pPr>
            <a:lvl2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5pPr>
            <a:lvl6pPr marL="342900" algn="ctr" rtl="0" eaLnBrk="0" fontAlgn="base" hangingPunct="0">
              <a:spcBef>
                <a:spcPct val="0"/>
              </a:spcBef>
              <a:spcAft>
                <a:spcPct val="0"/>
              </a:spcAft>
              <a:defRPr sz="3300">
                <a:solidFill>
                  <a:schemeClr val="tx2"/>
                </a:solidFill>
                <a:latin typeface="Times" charset="0"/>
                <a:ea typeface="ＭＳ Ｐゴシック" charset="0"/>
              </a:defRPr>
            </a:lvl6pPr>
            <a:lvl7pPr marL="685800" algn="ctr" rtl="0" eaLnBrk="0" fontAlgn="base" hangingPunct="0">
              <a:spcBef>
                <a:spcPct val="0"/>
              </a:spcBef>
              <a:spcAft>
                <a:spcPct val="0"/>
              </a:spcAft>
              <a:defRPr sz="3300">
                <a:solidFill>
                  <a:schemeClr val="tx2"/>
                </a:solidFill>
                <a:latin typeface="Times" charset="0"/>
                <a:ea typeface="ＭＳ Ｐゴシック" charset="0"/>
              </a:defRPr>
            </a:lvl7pPr>
            <a:lvl8pPr marL="1028700" algn="ctr" rtl="0" eaLnBrk="0" fontAlgn="base" hangingPunct="0">
              <a:spcBef>
                <a:spcPct val="0"/>
              </a:spcBef>
              <a:spcAft>
                <a:spcPct val="0"/>
              </a:spcAft>
              <a:defRPr sz="3300">
                <a:solidFill>
                  <a:schemeClr val="tx2"/>
                </a:solidFill>
                <a:latin typeface="Times" charset="0"/>
                <a:ea typeface="ＭＳ Ｐゴシック" charset="0"/>
              </a:defRPr>
            </a:lvl8pPr>
            <a:lvl9pPr marL="1371600" algn="ctr" rtl="0" eaLnBrk="0" fontAlgn="base" hangingPunct="0">
              <a:spcBef>
                <a:spcPct val="0"/>
              </a:spcBef>
              <a:spcAft>
                <a:spcPct val="0"/>
              </a:spcAft>
              <a:defRPr sz="3300">
                <a:solidFill>
                  <a:schemeClr val="tx2"/>
                </a:solidFill>
                <a:latin typeface="Times" charset="0"/>
                <a:ea typeface="ＭＳ Ｐゴシック" charset="0"/>
              </a:defRPr>
            </a:lvl9pPr>
          </a:lstStyle>
          <a:p>
            <a:r>
              <a:rPr lang="en-US" sz="1800" b="1" kern="0"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t>Campground Construction Projects and Construction Financing: Opportunities to take Advantage of and Pitfalls to be Avoided</a:t>
            </a:r>
            <a:br>
              <a:rPr lang="en-US" sz="3600" b="1" kern="0"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br>
            <a:endParaRPr lang="en-US" kern="0" dirty="0"/>
          </a:p>
        </p:txBody>
      </p:sp>
    </p:spTree>
    <p:extLst>
      <p:ext uri="{BB962C8B-B14F-4D97-AF65-F5344CB8AC3E}">
        <p14:creationId xmlns:p14="http://schemas.microsoft.com/office/powerpoint/2010/main" val="41126605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DF16-DC22-4C0F-AA0D-66C3CAEB6453}"/>
              </a:ext>
            </a:extLst>
          </p:cNvPr>
          <p:cNvSpPr>
            <a:spLocks noGrp="1"/>
          </p:cNvSpPr>
          <p:nvPr>
            <p:ph type="title"/>
          </p:nvPr>
        </p:nvSpPr>
        <p:spPr/>
        <p:txBody>
          <a:bodyPr/>
          <a:lstStyle/>
          <a:p>
            <a:r>
              <a:rPr lang="en-US" sz="2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First of all, there are aspects of Campground Construction Projects whether financing is involved or not.</a:t>
            </a:r>
            <a:br>
              <a:rPr lang="en-US" sz="2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sp>
        <p:nvSpPr>
          <p:cNvPr id="3" name="Content Placeholder 2">
            <a:extLst>
              <a:ext uri="{FF2B5EF4-FFF2-40B4-BE49-F238E27FC236}">
                <a16:creationId xmlns:a16="http://schemas.microsoft.com/office/drawing/2014/main" id="{2F40A2D3-0EF7-4FA8-9D12-60DC246C5851}"/>
              </a:ext>
            </a:extLst>
          </p:cNvPr>
          <p:cNvSpPr>
            <a:spLocks noGrp="1"/>
          </p:cNvSpPr>
          <p:nvPr>
            <p:ph idx="1"/>
          </p:nvPr>
        </p:nvSpPr>
        <p:spPr/>
        <p:txBody>
          <a:bodyPr/>
          <a:lstStyle/>
          <a:p>
            <a:pPr marL="0" indent="0">
              <a:buNone/>
            </a:pPr>
            <a:r>
              <a:rPr lang="en-US"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is the master plan for your park?  </a:t>
            </a:r>
          </a:p>
          <a:p>
            <a:r>
              <a:rPr lang="en-US"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Farm example</a:t>
            </a:r>
          </a:p>
          <a:p>
            <a:r>
              <a:rPr lang="en-US"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Campground vs Day use</a:t>
            </a:r>
          </a:p>
          <a:p>
            <a:r>
              <a:rPr lang="en-US"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Village Supervisor request for layout of entire property</a:t>
            </a:r>
          </a:p>
          <a:p>
            <a:pPr marL="0" indent="0">
              <a:buNone/>
            </a:pPr>
            <a:endParaRPr lang="en-US" dirty="0"/>
          </a:p>
        </p:txBody>
      </p:sp>
    </p:spTree>
    <p:extLst>
      <p:ext uri="{BB962C8B-B14F-4D97-AF65-F5344CB8AC3E}">
        <p14:creationId xmlns:p14="http://schemas.microsoft.com/office/powerpoint/2010/main" val="19452270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942CBA-19ED-4B02-81AA-1405997512D9}"/>
              </a:ext>
            </a:extLst>
          </p:cNvPr>
          <p:cNvPicPr>
            <a:picLocks noChangeAspect="1"/>
          </p:cNvPicPr>
          <p:nvPr/>
        </p:nvPicPr>
        <p:blipFill>
          <a:blip r:embed="rId2"/>
          <a:stretch>
            <a:fillRect/>
          </a:stretch>
        </p:blipFill>
        <p:spPr>
          <a:xfrm>
            <a:off x="533400" y="285750"/>
            <a:ext cx="6705599" cy="4346070"/>
          </a:xfrm>
          <a:prstGeom prst="rect">
            <a:avLst/>
          </a:prstGeom>
        </p:spPr>
      </p:pic>
    </p:spTree>
    <p:extLst>
      <p:ext uri="{BB962C8B-B14F-4D97-AF65-F5344CB8AC3E}">
        <p14:creationId xmlns:p14="http://schemas.microsoft.com/office/powerpoint/2010/main" val="22200667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FF8EC-AC44-46DF-AD5D-39CEB908613C}"/>
              </a:ext>
            </a:extLst>
          </p:cNvPr>
          <p:cNvPicPr>
            <a:picLocks noChangeAspect="1"/>
          </p:cNvPicPr>
          <p:nvPr/>
        </p:nvPicPr>
        <p:blipFill>
          <a:blip r:embed="rId2"/>
          <a:stretch>
            <a:fillRect/>
          </a:stretch>
        </p:blipFill>
        <p:spPr>
          <a:xfrm>
            <a:off x="457200" y="183060"/>
            <a:ext cx="6761577" cy="4411036"/>
          </a:xfrm>
          <a:prstGeom prst="rect">
            <a:avLst/>
          </a:prstGeom>
        </p:spPr>
      </p:pic>
    </p:spTree>
    <p:extLst>
      <p:ext uri="{BB962C8B-B14F-4D97-AF65-F5344CB8AC3E}">
        <p14:creationId xmlns:p14="http://schemas.microsoft.com/office/powerpoint/2010/main" val="282358585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113CF9-ECF3-422C-A8E2-2FE29E0765D5}"/>
              </a:ext>
            </a:extLst>
          </p:cNvPr>
          <p:cNvPicPr>
            <a:picLocks noChangeAspect="1"/>
          </p:cNvPicPr>
          <p:nvPr/>
        </p:nvPicPr>
        <p:blipFill>
          <a:blip r:embed="rId2"/>
          <a:stretch>
            <a:fillRect/>
          </a:stretch>
        </p:blipFill>
        <p:spPr>
          <a:xfrm>
            <a:off x="533401" y="546243"/>
            <a:ext cx="7381126" cy="3701907"/>
          </a:xfrm>
          <a:prstGeom prst="rect">
            <a:avLst/>
          </a:prstGeom>
        </p:spPr>
      </p:pic>
    </p:spTree>
    <p:extLst>
      <p:ext uri="{BB962C8B-B14F-4D97-AF65-F5344CB8AC3E}">
        <p14:creationId xmlns:p14="http://schemas.microsoft.com/office/powerpoint/2010/main" val="335283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A765-A92E-4F18-AE39-1D6E644A641B}"/>
              </a:ext>
            </a:extLst>
          </p:cNvPr>
          <p:cNvSpPr>
            <a:spLocks noGrp="1"/>
          </p:cNvSpPr>
          <p:nvPr>
            <p:ph type="title"/>
          </p:nvPr>
        </p:nvSpPr>
        <p:spPr/>
        <p:txBody>
          <a:bodyPr/>
          <a:lstStyle/>
          <a:p>
            <a:r>
              <a:rPr lang="en-US" b="1" dirty="0">
                <a:solidFill>
                  <a:schemeClr val="accent2"/>
                </a:solidFill>
              </a:rPr>
              <a:t>Things tend to take longer….</a:t>
            </a:r>
          </a:p>
        </p:txBody>
      </p:sp>
      <p:sp>
        <p:nvSpPr>
          <p:cNvPr id="3" name="Content Placeholder 2">
            <a:extLst>
              <a:ext uri="{FF2B5EF4-FFF2-40B4-BE49-F238E27FC236}">
                <a16:creationId xmlns:a16="http://schemas.microsoft.com/office/drawing/2014/main" id="{BE2AE72E-0D57-4F11-B7BE-16C8D8A16162}"/>
              </a:ext>
            </a:extLst>
          </p:cNvPr>
          <p:cNvSpPr>
            <a:spLocks noGrp="1"/>
          </p:cNvSpPr>
          <p:nvPr>
            <p:ph idx="1"/>
          </p:nvPr>
        </p:nvSpPr>
        <p:spPr>
          <a:xfrm>
            <a:off x="457200" y="1177113"/>
            <a:ext cx="8229600" cy="3394472"/>
          </a:xfrm>
        </p:spPr>
        <p:txBody>
          <a:bodyPr/>
          <a:lstStyle/>
          <a:p>
            <a:r>
              <a:rPr lang="en-US" sz="1200" b="1" dirty="0">
                <a:solidFill>
                  <a:schemeClr val="accent2"/>
                </a:solidFill>
              </a:rPr>
              <a:t>2016 First negotiated on purchase of land</a:t>
            </a:r>
          </a:p>
          <a:p>
            <a:r>
              <a:rPr lang="en-US" sz="1200" b="1" dirty="0">
                <a:solidFill>
                  <a:schemeClr val="accent2"/>
                </a:solidFill>
              </a:rPr>
              <a:t>09/2017 Under Contract</a:t>
            </a:r>
          </a:p>
          <a:p>
            <a:r>
              <a:rPr lang="en-US" sz="1200" b="1" dirty="0">
                <a:solidFill>
                  <a:schemeClr val="accent2"/>
                </a:solidFill>
              </a:rPr>
              <a:t>October-December 2017 Preparation and several public meetings </a:t>
            </a:r>
          </a:p>
          <a:p>
            <a:r>
              <a:rPr lang="en-US" sz="1200" b="1" dirty="0">
                <a:solidFill>
                  <a:schemeClr val="accent2"/>
                </a:solidFill>
              </a:rPr>
              <a:t>December 17 Zoning approval, Full civil and architectural drawings begin</a:t>
            </a:r>
          </a:p>
          <a:p>
            <a:r>
              <a:rPr lang="en-US" sz="1200" b="1" dirty="0">
                <a:solidFill>
                  <a:schemeClr val="accent2"/>
                </a:solidFill>
              </a:rPr>
              <a:t>February 28, 2018 Land taken down</a:t>
            </a:r>
          </a:p>
          <a:p>
            <a:r>
              <a:rPr lang="en-US" sz="1200" b="1" dirty="0">
                <a:solidFill>
                  <a:schemeClr val="accent2"/>
                </a:solidFill>
              </a:rPr>
              <a:t>After July 4, 2018 Excavation begins</a:t>
            </a:r>
          </a:p>
          <a:p>
            <a:r>
              <a:rPr lang="en-US" sz="1200" b="1" dirty="0">
                <a:solidFill>
                  <a:schemeClr val="accent2"/>
                </a:solidFill>
              </a:rPr>
              <a:t>February 2019  Contractor Mtg about hard date to take reservations June 28, 2019 with likelihood of capturing Memorial Day</a:t>
            </a:r>
          </a:p>
          <a:p>
            <a:r>
              <a:rPr lang="en-US" sz="1200" b="1" dirty="0">
                <a:solidFill>
                  <a:schemeClr val="accent2"/>
                </a:solidFill>
              </a:rPr>
              <a:t>April rained all but a few days</a:t>
            </a:r>
          </a:p>
          <a:p>
            <a:r>
              <a:rPr lang="en-US" sz="1200" b="1" dirty="0">
                <a:solidFill>
                  <a:schemeClr val="accent2"/>
                </a:solidFill>
              </a:rPr>
              <a:t>May rained all but a few days</a:t>
            </a:r>
          </a:p>
          <a:p>
            <a:r>
              <a:rPr lang="en-US" sz="1200" b="1" dirty="0">
                <a:solidFill>
                  <a:schemeClr val="accent2"/>
                </a:solidFill>
              </a:rPr>
              <a:t>June fair amount of rain</a:t>
            </a:r>
          </a:p>
          <a:p>
            <a:r>
              <a:rPr lang="en-US" sz="1200" b="1" dirty="0">
                <a:solidFill>
                  <a:schemeClr val="accent2"/>
                </a:solidFill>
              </a:rPr>
              <a:t>June 28, 2019  Opened new area  100 truckloads of rock, 2” of rain, 3” of mud  (very hard on staff)</a:t>
            </a:r>
          </a:p>
          <a:p>
            <a:r>
              <a:rPr lang="en-US" sz="1200" b="1" dirty="0">
                <a:solidFill>
                  <a:schemeClr val="accent2"/>
                </a:solidFill>
              </a:rPr>
              <a:t>Mid-July 2019 through Labor Day mainly cabins still coming in (every site/cabin ready and available rented on weekends)  One week 2 park models in on Wed, one Thurs 7:30 pm, all 3 rented and occupied Friday 4 pm</a:t>
            </a:r>
          </a:p>
          <a:p>
            <a:r>
              <a:rPr lang="en-US" sz="1200" b="1" dirty="0">
                <a:solidFill>
                  <a:schemeClr val="accent2"/>
                </a:solidFill>
              </a:rPr>
              <a:t>November 1, 2019 2 cabins to be delivered yet</a:t>
            </a:r>
          </a:p>
          <a:p>
            <a:endParaRPr lang="en-US" dirty="0"/>
          </a:p>
        </p:txBody>
      </p:sp>
    </p:spTree>
    <p:extLst>
      <p:ext uri="{BB962C8B-B14F-4D97-AF65-F5344CB8AC3E}">
        <p14:creationId xmlns:p14="http://schemas.microsoft.com/office/powerpoint/2010/main" val="379628501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4A72F-DF7A-4C67-A945-AD9AB8254FF5}"/>
              </a:ext>
            </a:extLst>
          </p:cNvPr>
          <p:cNvSpPr>
            <a:spLocks noGrp="1"/>
          </p:cNvSpPr>
          <p:nvPr>
            <p:ph type="title"/>
          </p:nvPr>
        </p:nvSpPr>
        <p:spPr/>
        <p:txBody>
          <a:bodyPr/>
          <a:lstStyle/>
          <a:p>
            <a:r>
              <a:rPr lang="en-US" sz="1800" b="1"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t>Campground Construction Projects and Construction Financing: Opportunities to take Advantage of and Pitfalls to be Avoided</a:t>
            </a:r>
            <a:br>
              <a:rPr lang="en-US" sz="1800" dirty="0"/>
            </a:br>
            <a:endParaRPr lang="en-US" sz="1800" dirty="0"/>
          </a:p>
        </p:txBody>
      </p:sp>
      <p:sp>
        <p:nvSpPr>
          <p:cNvPr id="3" name="Content Placeholder 2">
            <a:extLst>
              <a:ext uri="{FF2B5EF4-FFF2-40B4-BE49-F238E27FC236}">
                <a16:creationId xmlns:a16="http://schemas.microsoft.com/office/drawing/2014/main" id="{47D2B3BB-977B-49F1-B5CF-C8FDED13B05A}"/>
              </a:ext>
            </a:extLst>
          </p:cNvPr>
          <p:cNvSpPr>
            <a:spLocks noGrp="1"/>
          </p:cNvSpPr>
          <p:nvPr>
            <p:ph idx="1"/>
          </p:nvPr>
        </p:nvSpPr>
        <p:spPr>
          <a:xfrm>
            <a:off x="457200" y="1143000"/>
            <a:ext cx="8229600" cy="3394472"/>
          </a:xfrm>
        </p:spPr>
        <p:txBody>
          <a:bodyPr/>
          <a:lstStyle/>
          <a:p>
            <a:pPr marL="0" indent="0">
              <a:spcBef>
                <a:spcPts val="0"/>
              </a:spcBef>
              <a:spcAft>
                <a:spcPts val="0"/>
              </a:spcAft>
              <a:buNone/>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First of all, there are aspects of Campground Construction Projects whether financing is involved or not.</a:t>
            </a:r>
          </a:p>
          <a:p>
            <a:pPr>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is the master plan for your park?  </a:t>
            </a:r>
          </a:p>
          <a:p>
            <a:pPr>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is the mix of the project you are considering between: </a:t>
            </a:r>
          </a:p>
          <a:p>
            <a:pPr lvl="1">
              <a:spcBef>
                <a:spcPts val="0"/>
              </a:spcBef>
              <a:spcAft>
                <a:spcPts val="0"/>
              </a:spcAft>
              <a:buFont typeface="Wingdings" panose="05000000000000000000" pitchFamily="2" charset="2"/>
              <a:buChar char="Ø"/>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those that generate high ROI such as cabins, </a:t>
            </a:r>
          </a:p>
          <a:p>
            <a:pPr lvl="1">
              <a:spcBef>
                <a:spcPts val="0"/>
              </a:spcBef>
              <a:spcAft>
                <a:spcPts val="0"/>
              </a:spcAft>
              <a:buFont typeface="Wingdings" panose="05000000000000000000" pitchFamily="2" charset="2"/>
              <a:buChar char="Ø"/>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things that enhance your park to be more “resort like” like your landscaping, and</a:t>
            </a:r>
          </a:p>
          <a:p>
            <a:pPr lvl="1">
              <a:spcBef>
                <a:spcPts val="0"/>
              </a:spcBef>
              <a:spcAft>
                <a:spcPts val="0"/>
              </a:spcAft>
              <a:buFont typeface="Wingdings" panose="05000000000000000000" pitchFamily="2" charset="2"/>
              <a:buChar char="Ø"/>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infrastructure.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are some of the areas that seem the most prone for overruns on projects in a campground?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Does your project warrant utilizing a General Contractor?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has your history been for overruns on previous projects?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is your contingency built into your project?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if you go over 10%, 20% , 30% or 300%...by the way it has happened.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Ultimately, you shoulder the responsibility if things go haywire, so what can you do to mitigate risks with vendors etc.  </a:t>
            </a:r>
          </a:p>
          <a:p>
            <a:pPr marL="328612" indent="-285750">
              <a:spcBef>
                <a:spcPts val="0"/>
              </a:spcBef>
              <a:spcAft>
                <a:spcPts val="0"/>
              </a:spcAft>
            </a:pPr>
            <a:r>
              <a:rPr lang="en-US" sz="14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Is the cheapest always the best?</a:t>
            </a:r>
          </a:p>
          <a:p>
            <a:endParaRPr lang="en-US" dirty="0"/>
          </a:p>
        </p:txBody>
      </p:sp>
    </p:spTree>
    <p:extLst>
      <p:ext uri="{BB962C8B-B14F-4D97-AF65-F5344CB8AC3E}">
        <p14:creationId xmlns:p14="http://schemas.microsoft.com/office/powerpoint/2010/main" val="185883916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9C79E247-9FB9-464B-A405-05ECEB95F610" descr="9C79E247-9FB9-464B-A405-05ECEB95F610">
            <a:extLst>
              <a:ext uri="{FF2B5EF4-FFF2-40B4-BE49-F238E27FC236}">
                <a16:creationId xmlns:a16="http://schemas.microsoft.com/office/drawing/2014/main" id="{9C649811-77F3-40F8-8ED8-5C9862FD3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66" y="209550"/>
            <a:ext cx="5345634" cy="409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867A932-CE50-430B-96FE-8B89D6A56C28}"/>
              </a:ext>
            </a:extLst>
          </p:cNvPr>
          <p:cNvSpPr txBox="1"/>
          <p:nvPr/>
        </p:nvSpPr>
        <p:spPr>
          <a:xfrm>
            <a:off x="5486400" y="335217"/>
            <a:ext cx="3440634" cy="3970318"/>
          </a:xfrm>
          <a:prstGeom prst="rect">
            <a:avLst/>
          </a:prstGeom>
          <a:noFill/>
        </p:spPr>
        <p:txBody>
          <a:bodyPr wrap="square" rtlCol="0">
            <a:spAutoFit/>
          </a:bodyPr>
          <a:lstStyle/>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Premium Site with colored concrete pad, </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patio, handicap fire pit  (2019 Actual #)</a:t>
            </a:r>
          </a:p>
          <a:p>
            <a:endPar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92 Site Nights        $8,677  Less 15% exp        $7,375</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92 SN @ $47 </a:t>
            </a:r>
            <a:r>
              <a:rPr lang="en-US" sz="1200"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ancil</a:t>
            </a:r>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1200" u="sng"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$4,301</a:t>
            </a:r>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Less 60% COGS  </a:t>
            </a:r>
            <a:r>
              <a:rPr lang="en-US" sz="1200" u="sng"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$1,720</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Total Revenue       $12,978  Total EBITDA     $9,095</a:t>
            </a:r>
          </a:p>
          <a:p>
            <a:endPar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EBITDA $9,095 @ 10% Capitalization Rate $90,950</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$9,095/10%= $90,950</a:t>
            </a:r>
          </a:p>
          <a:p>
            <a:endPar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Value of adding this site:                              $90,950</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Cost of Site		                        </a:t>
            </a:r>
            <a:r>
              <a:rPr lang="en-US" sz="1200" u="sng"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20,000</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Incremental Net Increase in Value of Park   $70,950</a:t>
            </a:r>
          </a:p>
          <a:p>
            <a:endParaRPr lang="en-US" sz="1200" u="sng"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Cost of Site/Gross Revenue= </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Number of Years to Gross Cost of Site</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$20,000/$12,978= 1.54 years</a:t>
            </a:r>
          </a:p>
          <a:p>
            <a:endPar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Cost of Site/EBITDA= </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Number of Years to Net Cost of Site</a:t>
            </a:r>
          </a:p>
          <a:p>
            <a:r>
              <a:rPr lang="en-US" sz="1200"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$20,000/$9,095=  2.2 Years</a:t>
            </a:r>
          </a:p>
        </p:txBody>
      </p:sp>
    </p:spTree>
    <p:extLst>
      <p:ext uri="{BB962C8B-B14F-4D97-AF65-F5344CB8AC3E}">
        <p14:creationId xmlns:p14="http://schemas.microsoft.com/office/powerpoint/2010/main" val="40996837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76572-2ED4-A046-868A-D87CB1FB779C}"/>
              </a:ext>
            </a:extLst>
          </p:cNvPr>
          <p:cNvPicPr>
            <a:picLocks noChangeAspect="1"/>
          </p:cNvPicPr>
          <p:nvPr/>
        </p:nvPicPr>
        <p:blipFill>
          <a:blip r:embed="rId2"/>
          <a:stretch>
            <a:fillRect/>
          </a:stretch>
        </p:blipFill>
        <p:spPr>
          <a:xfrm>
            <a:off x="11277" y="17419"/>
            <a:ext cx="9132723" cy="5137157"/>
          </a:xfrm>
          <a:prstGeom prst="rect">
            <a:avLst/>
          </a:prstGeom>
        </p:spPr>
      </p:pic>
      <p:sp>
        <p:nvSpPr>
          <p:cNvPr id="4" name="TextBox 3">
            <a:extLst>
              <a:ext uri="{FF2B5EF4-FFF2-40B4-BE49-F238E27FC236}">
                <a16:creationId xmlns:a16="http://schemas.microsoft.com/office/drawing/2014/main" id="{DD8BE9BD-0C86-EA44-9403-2E68A40709C8}"/>
              </a:ext>
            </a:extLst>
          </p:cNvPr>
          <p:cNvSpPr txBox="1"/>
          <p:nvPr/>
        </p:nvSpPr>
        <p:spPr>
          <a:xfrm>
            <a:off x="2209800" y="590550"/>
            <a:ext cx="6477000" cy="1785104"/>
          </a:xfrm>
          <a:prstGeom prst="rect">
            <a:avLst/>
          </a:prstGeom>
          <a:noFill/>
        </p:spPr>
        <p:txBody>
          <a:bodyPr wrap="square" rtlCol="0">
            <a:spAutoFit/>
          </a:bodyPr>
          <a:lstStyle/>
          <a:p>
            <a:pPr algn="ctr"/>
            <a:r>
              <a:rPr lang="en-US" sz="2000" b="1"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t>Campground Construction Projects and Construction Financing: Opportunities to take Advantage of and Pitfalls to be Avoided</a:t>
            </a:r>
          </a:p>
          <a:p>
            <a:pPr algn="ctr"/>
            <a:r>
              <a:rPr lang="en-US" sz="18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By: Randy Isaacson</a:t>
            </a:r>
          </a:p>
          <a:p>
            <a:pPr algn="ctr"/>
            <a:r>
              <a:rPr lang="en-US" sz="16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Campground Loan Coordinator</a:t>
            </a:r>
          </a:p>
          <a:p>
            <a:pPr algn="ctr"/>
            <a:r>
              <a:rPr lang="en-US" sz="16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CCF Bank </a:t>
            </a:r>
            <a:r>
              <a:rPr lang="en-US" sz="14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(purchased United Bank)</a:t>
            </a:r>
          </a:p>
        </p:txBody>
      </p:sp>
    </p:spTree>
    <p:extLst>
      <p:ext uri="{BB962C8B-B14F-4D97-AF65-F5344CB8AC3E}">
        <p14:creationId xmlns:p14="http://schemas.microsoft.com/office/powerpoint/2010/main" val="393892842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73B507-4B1A-4837-AE4E-86704DC62DC2}"/>
              </a:ext>
            </a:extLst>
          </p:cNvPr>
          <p:cNvSpPr/>
          <p:nvPr/>
        </p:nvSpPr>
        <p:spPr>
          <a:xfrm>
            <a:off x="457200" y="819150"/>
            <a:ext cx="7772400" cy="3539430"/>
          </a:xfrm>
          <a:prstGeom prst="rect">
            <a:avLst/>
          </a:prstGeom>
        </p:spPr>
        <p:txBody>
          <a:bodyPr wrap="square">
            <a:spAutoFit/>
          </a:bodyPr>
          <a:lstStyle/>
          <a:p>
            <a:pPr marL="0" marR="0" indent="0">
              <a:spcBef>
                <a:spcPts val="0"/>
              </a:spcBef>
              <a:spcAft>
                <a:spcPts val="0"/>
              </a:spcAft>
              <a:buNone/>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Next, is delving into construction financing.  This adds another dimension to construction.  </a:t>
            </a:r>
          </a:p>
          <a:p>
            <a:pPr marL="171450" indent="-171450">
              <a:spcBef>
                <a:spcPts val="0"/>
              </a:spcBef>
              <a:spcAft>
                <a:spcPts val="0"/>
              </a:spcAft>
              <a:buFont typeface="Arial" panose="020B0604020202020204" pitchFamily="34" charset="0"/>
              <a:buChar char="•"/>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are the hot buttons you can expect from a lender </a:t>
            </a:r>
          </a:p>
          <a:p>
            <a:pPr marL="171450" indent="-171450">
              <a:spcBef>
                <a:spcPts val="0"/>
              </a:spcBef>
              <a:spcAft>
                <a:spcPts val="0"/>
              </a:spcAft>
              <a:buFont typeface="Arial" panose="020B0604020202020204" pitchFamily="34" charset="0"/>
              <a:buChar char="•"/>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What about things like:</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liquidity,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contracts,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bonding,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title insurance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disbursing agents and endorsements,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lien waivers,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general contracting,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over runs,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contingency budgets,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contingency plans, </a:t>
            </a:r>
          </a:p>
          <a:p>
            <a:pPr marL="628650" lvl="1" indent="-171450">
              <a:spcBef>
                <a:spcPts val="0"/>
              </a:spcBef>
              <a:spcAft>
                <a:spcPts val="0"/>
              </a:spcAft>
              <a:buFont typeface="Wingdings" panose="05000000000000000000" pitchFamily="2" charset="2"/>
              <a:buChar char="Ø"/>
            </a:pPr>
            <a:r>
              <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weather etc. </a:t>
            </a:r>
          </a:p>
        </p:txBody>
      </p:sp>
      <p:sp>
        <p:nvSpPr>
          <p:cNvPr id="5" name="Title 1">
            <a:extLst>
              <a:ext uri="{FF2B5EF4-FFF2-40B4-BE49-F238E27FC236}">
                <a16:creationId xmlns:a16="http://schemas.microsoft.com/office/drawing/2014/main" id="{A63A8D36-D376-4B19-A532-45FECC4BB2E9}"/>
              </a:ext>
            </a:extLst>
          </p:cNvPr>
          <p:cNvSpPr txBox="1">
            <a:spLocks/>
          </p:cNvSpPr>
          <p:nvPr/>
        </p:nvSpPr>
        <p:spPr>
          <a:xfrm>
            <a:off x="457200" y="285750"/>
            <a:ext cx="8229600" cy="857250"/>
          </a:xfrm>
          <a:prstGeom prst="rect">
            <a:avLst/>
          </a:prstGeom>
        </p:spPr>
        <p:txBody>
          <a:bodyPr/>
          <a:lstStyle>
            <a:lvl1pPr algn="ctr" rtl="0" eaLnBrk="0" fontAlgn="base" hangingPunct="0">
              <a:spcBef>
                <a:spcPct val="0"/>
              </a:spcBef>
              <a:spcAft>
                <a:spcPct val="0"/>
              </a:spcAft>
              <a:defRPr sz="3300">
                <a:solidFill>
                  <a:schemeClr val="tx2"/>
                </a:solidFill>
                <a:latin typeface="+mj-lt"/>
                <a:ea typeface="+mj-ea"/>
                <a:cs typeface="ＭＳ Ｐゴシック" charset="0"/>
              </a:defRPr>
            </a:lvl1pPr>
            <a:lvl2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5pPr>
            <a:lvl6pPr marL="342900" algn="ctr" rtl="0" eaLnBrk="0" fontAlgn="base" hangingPunct="0">
              <a:spcBef>
                <a:spcPct val="0"/>
              </a:spcBef>
              <a:spcAft>
                <a:spcPct val="0"/>
              </a:spcAft>
              <a:defRPr sz="3300">
                <a:solidFill>
                  <a:schemeClr val="tx2"/>
                </a:solidFill>
                <a:latin typeface="Times" charset="0"/>
                <a:ea typeface="ＭＳ Ｐゴシック" charset="0"/>
              </a:defRPr>
            </a:lvl6pPr>
            <a:lvl7pPr marL="685800" algn="ctr" rtl="0" eaLnBrk="0" fontAlgn="base" hangingPunct="0">
              <a:spcBef>
                <a:spcPct val="0"/>
              </a:spcBef>
              <a:spcAft>
                <a:spcPct val="0"/>
              </a:spcAft>
              <a:defRPr sz="3300">
                <a:solidFill>
                  <a:schemeClr val="tx2"/>
                </a:solidFill>
                <a:latin typeface="Times" charset="0"/>
                <a:ea typeface="ＭＳ Ｐゴシック" charset="0"/>
              </a:defRPr>
            </a:lvl7pPr>
            <a:lvl8pPr marL="1028700" algn="ctr" rtl="0" eaLnBrk="0" fontAlgn="base" hangingPunct="0">
              <a:spcBef>
                <a:spcPct val="0"/>
              </a:spcBef>
              <a:spcAft>
                <a:spcPct val="0"/>
              </a:spcAft>
              <a:defRPr sz="3300">
                <a:solidFill>
                  <a:schemeClr val="tx2"/>
                </a:solidFill>
                <a:latin typeface="Times" charset="0"/>
                <a:ea typeface="ＭＳ Ｐゴシック" charset="0"/>
              </a:defRPr>
            </a:lvl8pPr>
            <a:lvl9pPr marL="1371600" algn="ctr" rtl="0" eaLnBrk="0" fontAlgn="base" hangingPunct="0">
              <a:spcBef>
                <a:spcPct val="0"/>
              </a:spcBef>
              <a:spcAft>
                <a:spcPct val="0"/>
              </a:spcAft>
              <a:defRPr sz="3300">
                <a:solidFill>
                  <a:schemeClr val="tx2"/>
                </a:solidFill>
                <a:latin typeface="Times" charset="0"/>
                <a:ea typeface="ＭＳ Ｐゴシック" charset="0"/>
              </a:defRPr>
            </a:lvl9pPr>
          </a:lstStyle>
          <a:p>
            <a:r>
              <a:rPr lang="en-US" sz="1800" b="1" kern="0"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t>Campground Construction Projects and Construction Financing: Opportunities to take Advantage of and Pitfalls to be Avoided</a:t>
            </a:r>
            <a:br>
              <a:rPr lang="en-US" sz="3600" b="1" kern="0"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br>
            <a:endParaRPr lang="en-US" kern="0" dirty="0"/>
          </a:p>
        </p:txBody>
      </p:sp>
    </p:spTree>
    <p:extLst>
      <p:ext uri="{BB962C8B-B14F-4D97-AF65-F5344CB8AC3E}">
        <p14:creationId xmlns:p14="http://schemas.microsoft.com/office/powerpoint/2010/main" val="26884193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B40124-09E1-4D95-A318-9B5BC148D210}"/>
              </a:ext>
            </a:extLst>
          </p:cNvPr>
          <p:cNvSpPr txBox="1"/>
          <p:nvPr/>
        </p:nvSpPr>
        <p:spPr>
          <a:xfrm>
            <a:off x="685800" y="590551"/>
            <a:ext cx="7848600" cy="830997"/>
          </a:xfrm>
          <a:prstGeom prst="rect">
            <a:avLst/>
          </a:prstGeom>
          <a:noFill/>
        </p:spPr>
        <p:txBody>
          <a:bodyPr wrap="square" rtlCol="0">
            <a:spAutoFit/>
          </a:bodyPr>
          <a:lstStyle/>
          <a:p>
            <a:pPr algn="ctr"/>
            <a:r>
              <a:rPr lang="en-US" sz="2400" dirty="0">
                <a:solidFill>
                  <a:schemeClr val="accent2"/>
                </a:solidFill>
              </a:rPr>
              <a:t>Hot Button Questions that surface from time to time…</a:t>
            </a:r>
          </a:p>
        </p:txBody>
      </p:sp>
      <p:sp>
        <p:nvSpPr>
          <p:cNvPr id="3" name="TextBox 2">
            <a:extLst>
              <a:ext uri="{FF2B5EF4-FFF2-40B4-BE49-F238E27FC236}">
                <a16:creationId xmlns:a16="http://schemas.microsoft.com/office/drawing/2014/main" id="{C3C97B04-1C44-4D87-ACBF-9DCF56AF803A}"/>
              </a:ext>
            </a:extLst>
          </p:cNvPr>
          <p:cNvSpPr txBox="1"/>
          <p:nvPr/>
        </p:nvSpPr>
        <p:spPr>
          <a:xfrm>
            <a:off x="685800" y="1504950"/>
            <a:ext cx="7162800" cy="3108543"/>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accent2"/>
                </a:solidFill>
              </a:rPr>
              <a:t>Equity or Skin in the game%  (cash and or market equity…sometimes all cash required)</a:t>
            </a:r>
          </a:p>
          <a:p>
            <a:pPr marL="285750" indent="-285750">
              <a:buFont typeface="Arial" panose="020B0604020202020204" pitchFamily="34" charset="0"/>
              <a:buChar char="•"/>
            </a:pPr>
            <a:r>
              <a:rPr lang="en-US" sz="1400" b="1" dirty="0">
                <a:solidFill>
                  <a:schemeClr val="accent2"/>
                </a:solidFill>
              </a:rPr>
              <a:t>Why can’t you phase it?</a:t>
            </a:r>
          </a:p>
          <a:p>
            <a:pPr marL="285750" indent="-285750">
              <a:buFont typeface="Arial" panose="020B0604020202020204" pitchFamily="34" charset="0"/>
              <a:buChar char="•"/>
            </a:pPr>
            <a:r>
              <a:rPr lang="en-US" sz="1400" b="1" dirty="0">
                <a:solidFill>
                  <a:schemeClr val="accent2"/>
                </a:solidFill>
              </a:rPr>
              <a:t>Can existing cash flow carry it?</a:t>
            </a:r>
          </a:p>
          <a:p>
            <a:pPr marL="285750" indent="-285750">
              <a:buFont typeface="Arial" panose="020B0604020202020204" pitchFamily="34" charset="0"/>
              <a:buChar char="•"/>
            </a:pPr>
            <a:r>
              <a:rPr lang="en-US" sz="1400" b="1" dirty="0">
                <a:solidFill>
                  <a:schemeClr val="accent2"/>
                </a:solidFill>
              </a:rPr>
              <a:t>Is success based on projection?</a:t>
            </a:r>
          </a:p>
          <a:p>
            <a:pPr marL="285750" indent="-285750">
              <a:buFont typeface="Arial" panose="020B0604020202020204" pitchFamily="34" charset="0"/>
              <a:buChar char="•"/>
            </a:pPr>
            <a:r>
              <a:rPr lang="en-US" sz="1400" b="1" dirty="0">
                <a:solidFill>
                  <a:schemeClr val="accent2"/>
                </a:solidFill>
              </a:rPr>
              <a:t>You have grown 15% (or whatever) for the past 2 years what if you don’t next year?</a:t>
            </a:r>
          </a:p>
          <a:p>
            <a:pPr marL="285750" indent="-285750">
              <a:buFont typeface="Arial" panose="020B0604020202020204" pitchFamily="34" charset="0"/>
              <a:buChar char="•"/>
            </a:pPr>
            <a:r>
              <a:rPr lang="en-US" sz="1400" b="1" dirty="0">
                <a:solidFill>
                  <a:schemeClr val="accent2"/>
                </a:solidFill>
              </a:rPr>
              <a:t>What has been your overrun percentages in the past?</a:t>
            </a:r>
          </a:p>
          <a:p>
            <a:pPr marL="285750" indent="-285750">
              <a:buFont typeface="Arial" panose="020B0604020202020204" pitchFamily="34" charset="0"/>
              <a:buChar char="•"/>
            </a:pPr>
            <a:r>
              <a:rPr lang="en-US" sz="1400" b="1" dirty="0">
                <a:solidFill>
                  <a:schemeClr val="accent2"/>
                </a:solidFill>
              </a:rPr>
              <a:t>What is your plan for overruns?</a:t>
            </a:r>
          </a:p>
          <a:p>
            <a:pPr marL="285750" indent="-285750">
              <a:buFont typeface="Arial" panose="020B0604020202020204" pitchFamily="34" charset="0"/>
              <a:buChar char="•"/>
            </a:pPr>
            <a:r>
              <a:rPr lang="en-US" sz="1400" b="1" dirty="0">
                <a:solidFill>
                  <a:schemeClr val="accent2"/>
                </a:solidFill>
              </a:rPr>
              <a:t>Instead of a self-build, why don’t you hire a GC?</a:t>
            </a:r>
          </a:p>
          <a:p>
            <a:pPr marL="285750" indent="-285750">
              <a:buFont typeface="Arial" panose="020B0604020202020204" pitchFamily="34" charset="0"/>
              <a:buChar char="•"/>
            </a:pPr>
            <a:r>
              <a:rPr lang="en-US" sz="1400" b="1" dirty="0">
                <a:solidFill>
                  <a:schemeClr val="accent2"/>
                </a:solidFill>
              </a:rPr>
              <a:t>Is this in a flood zone, what are the typical ramifications including cost of insurance?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24688174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76572-2ED4-A046-868A-D87CB1FB779C}"/>
              </a:ext>
            </a:extLst>
          </p:cNvPr>
          <p:cNvPicPr>
            <a:picLocks noChangeAspect="1"/>
          </p:cNvPicPr>
          <p:nvPr/>
        </p:nvPicPr>
        <p:blipFill>
          <a:blip r:embed="rId2"/>
          <a:stretch>
            <a:fillRect/>
          </a:stretch>
        </p:blipFill>
        <p:spPr>
          <a:xfrm>
            <a:off x="-838200" y="0"/>
            <a:ext cx="9132723" cy="5137157"/>
          </a:xfrm>
          <a:prstGeom prst="rect">
            <a:avLst/>
          </a:prstGeom>
        </p:spPr>
      </p:pic>
      <p:sp>
        <p:nvSpPr>
          <p:cNvPr id="2" name="TextBox 1">
            <a:extLst>
              <a:ext uri="{FF2B5EF4-FFF2-40B4-BE49-F238E27FC236}">
                <a16:creationId xmlns:a16="http://schemas.microsoft.com/office/drawing/2014/main" id="{92F19317-A2CD-404A-A60E-00489B9B2248}"/>
              </a:ext>
            </a:extLst>
          </p:cNvPr>
          <p:cNvSpPr txBox="1"/>
          <p:nvPr/>
        </p:nvSpPr>
        <p:spPr>
          <a:xfrm>
            <a:off x="3048000" y="971550"/>
            <a:ext cx="4953000" cy="646331"/>
          </a:xfrm>
          <a:prstGeom prst="rect">
            <a:avLst/>
          </a:prstGeom>
          <a:noFill/>
        </p:spPr>
        <p:txBody>
          <a:bodyPr wrap="square" rtlCol="0">
            <a:spAutoFit/>
          </a:bodyPr>
          <a:lstStyle/>
          <a:p>
            <a:r>
              <a:rPr lang="en-US" b="1" dirty="0">
                <a:solidFill>
                  <a:schemeClr val="accent2"/>
                </a:solidFill>
              </a:rPr>
              <a:t>Questions</a:t>
            </a:r>
          </a:p>
        </p:txBody>
      </p:sp>
    </p:spTree>
    <p:extLst>
      <p:ext uri="{BB962C8B-B14F-4D97-AF65-F5344CB8AC3E}">
        <p14:creationId xmlns:p14="http://schemas.microsoft.com/office/powerpoint/2010/main" val="37442919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ED7A7-1E27-4AC7-B773-591821BAF05F}"/>
              </a:ext>
            </a:extLst>
          </p:cNvPr>
          <p:cNvPicPr>
            <a:picLocks noChangeAspect="1"/>
          </p:cNvPicPr>
          <p:nvPr/>
        </p:nvPicPr>
        <p:blipFill>
          <a:blip r:embed="rId3"/>
          <a:stretch>
            <a:fillRect/>
          </a:stretch>
        </p:blipFill>
        <p:spPr>
          <a:xfrm>
            <a:off x="0" y="38684"/>
            <a:ext cx="9132723" cy="5137157"/>
          </a:xfrm>
          <a:prstGeom prst="rect">
            <a:avLst/>
          </a:prstGeom>
        </p:spPr>
      </p:pic>
      <p:sp>
        <p:nvSpPr>
          <p:cNvPr id="3" name="Rectangle 2">
            <a:extLst>
              <a:ext uri="{FF2B5EF4-FFF2-40B4-BE49-F238E27FC236}">
                <a16:creationId xmlns:a16="http://schemas.microsoft.com/office/drawing/2014/main" id="{98F7A645-B03A-4B33-A15D-5553EC99DF41}"/>
              </a:ext>
            </a:extLst>
          </p:cNvPr>
          <p:cNvSpPr/>
          <p:nvPr/>
        </p:nvSpPr>
        <p:spPr>
          <a:xfrm>
            <a:off x="2895600" y="438150"/>
            <a:ext cx="4572000" cy="3693319"/>
          </a:xfrm>
          <a:prstGeom prst="rect">
            <a:avLst/>
          </a:prstGeom>
        </p:spPr>
        <p:txBody>
          <a:bodyPr>
            <a:spAutoFit/>
          </a:bodyPr>
          <a:lstStyle/>
          <a:p>
            <a:pPr algn="ctr"/>
            <a:r>
              <a:rPr lang="en-US" sz="1400" b="1" kern="0"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t>Campground Construction Projects and Construction Financing: Opportunities to take Advantage of and Pitfalls to be Avoided</a:t>
            </a:r>
          </a:p>
          <a:p>
            <a:pPr algn="ctr"/>
            <a:r>
              <a:rPr lang="en-US" sz="1400" b="1" kern="0" dirty="0">
                <a:solidFill>
                  <a:schemeClr val="accent2"/>
                </a:solidFill>
                <a:latin typeface="Arial Black" panose="020B0A04020102020204" pitchFamily="34" charset="0"/>
                <a:ea typeface="Calibri" panose="020F0502020204030204" pitchFamily="34" charset="0"/>
                <a:cs typeface="Times New Roman" panose="02020603050405020304" pitchFamily="18" charset="0"/>
              </a:rPr>
              <a:t> </a:t>
            </a:r>
            <a:r>
              <a:rPr lang="en-US" sz="14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By: Randy Isaacson</a:t>
            </a:r>
          </a:p>
          <a:p>
            <a:pPr algn="ctr"/>
            <a:r>
              <a:rPr lang="en-US" sz="14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Campground Loan Coordinator</a:t>
            </a:r>
          </a:p>
          <a:p>
            <a:pPr algn="ctr"/>
            <a:r>
              <a:rPr lang="en-US" sz="14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CCF Bank (purchased United Bank)</a:t>
            </a:r>
          </a:p>
          <a:p>
            <a:pPr algn="ctr"/>
            <a:endParaRPr lang="en-US" sz="14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endParaRPr>
          </a:p>
          <a:p>
            <a:pPr algn="ctr"/>
            <a:r>
              <a:rPr lang="en-US" sz="1400" b="1" i="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A Heart for the Campground Industry….</a:t>
            </a:r>
          </a:p>
          <a:p>
            <a:pPr algn="ctr"/>
            <a:r>
              <a:rPr lang="en-US" sz="1400" b="1" i="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A Head for Business</a:t>
            </a:r>
          </a:p>
          <a:p>
            <a:pPr algn="ctr"/>
            <a:endParaRPr lang="en-US" sz="1200" b="1" i="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endParaRPr>
          </a:p>
          <a:p>
            <a:pPr algn="ctr"/>
            <a:r>
              <a:rPr lang="en-US" sz="12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Cell: 715-577-2320</a:t>
            </a:r>
          </a:p>
          <a:p>
            <a:pPr algn="ctr"/>
            <a:r>
              <a:rPr lang="en-US" sz="12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risaacson@ccf.us</a:t>
            </a:r>
          </a:p>
          <a:p>
            <a:pPr algn="ctr"/>
            <a:r>
              <a:rPr lang="en-US" sz="12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7001 S. Howell</a:t>
            </a:r>
          </a:p>
          <a:p>
            <a:pPr algn="ctr"/>
            <a:r>
              <a:rPr lang="en-US" sz="12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Oak Creek, WI  53154 </a:t>
            </a:r>
          </a:p>
          <a:p>
            <a:pPr algn="ctr"/>
            <a:r>
              <a:rPr lang="en-US" sz="12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(15 minutes south of Milwaukee)</a:t>
            </a:r>
          </a:p>
          <a:p>
            <a:pPr algn="ctr"/>
            <a:r>
              <a:rPr lang="en-US" sz="12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Office: 414-762-4886</a:t>
            </a:r>
          </a:p>
          <a:p>
            <a:pPr algn="ctr"/>
            <a:r>
              <a:rPr lang="en-US" sz="12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rPr>
              <a:t>Fax: 414-762-6241</a:t>
            </a:r>
          </a:p>
          <a:p>
            <a:pPr algn="ctr"/>
            <a:endParaRPr lang="en-US" sz="1200" b="1" dirty="0">
              <a:solidFill>
                <a:schemeClr val="accent6"/>
              </a:solidFill>
              <a:effectLst>
                <a:outerShdw blurRad="50800" dist="38100" dir="13500000" algn="br" rotWithShape="0">
                  <a:prstClr val="black">
                    <a:alpha val="40000"/>
                  </a:prstClr>
                </a:outerShdw>
              </a:effectLst>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5685631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5143500"/>
          </a:xfrm>
          <a:prstGeom prst="rect">
            <a:avLst/>
          </a:prstGeom>
        </p:spPr>
      </p:pic>
      <p:pic>
        <p:nvPicPr>
          <p:cNvPr id="4" name="Picture 3">
            <a:extLst>
              <a:ext uri="{FF2B5EF4-FFF2-40B4-BE49-F238E27FC236}">
                <a16:creationId xmlns:a16="http://schemas.microsoft.com/office/drawing/2014/main" id="{150B83A3-FF20-DE41-8ED4-21450619D274}"/>
              </a:ext>
            </a:extLst>
          </p:cNvPr>
          <p:cNvPicPr>
            <a:picLocks noChangeAspect="1"/>
          </p:cNvPicPr>
          <p:nvPr/>
        </p:nvPicPr>
        <p:blipFill>
          <a:blip r:embed="rId3"/>
          <a:stretch>
            <a:fillRect/>
          </a:stretch>
        </p:blipFill>
        <p:spPr>
          <a:xfrm>
            <a:off x="5637" y="6781"/>
            <a:ext cx="9132725" cy="5143500"/>
          </a:xfrm>
          <a:prstGeom prst="rect">
            <a:avLst/>
          </a:prstGeom>
        </p:spPr>
      </p:pic>
      <p:pic>
        <p:nvPicPr>
          <p:cNvPr id="5" name="Picture 4">
            <a:extLst>
              <a:ext uri="{FF2B5EF4-FFF2-40B4-BE49-F238E27FC236}">
                <a16:creationId xmlns:a16="http://schemas.microsoft.com/office/drawing/2014/main" id="{3BC07732-B0CC-9241-996A-5108ACD7C643}"/>
              </a:ext>
            </a:extLst>
          </p:cNvPr>
          <p:cNvPicPr>
            <a:picLocks noChangeAspect="1"/>
          </p:cNvPicPr>
          <p:nvPr/>
        </p:nvPicPr>
        <p:blipFill>
          <a:blip r:embed="rId4"/>
          <a:stretch>
            <a:fillRect/>
          </a:stretch>
        </p:blipFill>
        <p:spPr>
          <a:xfrm>
            <a:off x="4817" y="3171"/>
            <a:ext cx="9132725" cy="5137157"/>
          </a:xfrm>
          <a:prstGeom prst="rect">
            <a:avLst/>
          </a:prstGeom>
        </p:spPr>
      </p:pic>
      <p:pic>
        <p:nvPicPr>
          <p:cNvPr id="6" name="Picture 5">
            <a:extLst>
              <a:ext uri="{FF2B5EF4-FFF2-40B4-BE49-F238E27FC236}">
                <a16:creationId xmlns:a16="http://schemas.microsoft.com/office/drawing/2014/main" id="{DFB73909-1242-274F-8153-EEA7C6AC4E2F}"/>
              </a:ext>
            </a:extLst>
          </p:cNvPr>
          <p:cNvPicPr>
            <a:picLocks noChangeAspect="1"/>
          </p:cNvPicPr>
          <p:nvPr/>
        </p:nvPicPr>
        <p:blipFill>
          <a:blip r:embed="rId5"/>
          <a:stretch>
            <a:fillRect/>
          </a:stretch>
        </p:blipFill>
        <p:spPr>
          <a:xfrm>
            <a:off x="5638" y="13124"/>
            <a:ext cx="9132723" cy="5137157"/>
          </a:xfrm>
          <a:prstGeom prst="rect">
            <a:avLst/>
          </a:prstGeom>
        </p:spPr>
      </p:pic>
    </p:spTree>
    <p:extLst>
      <p:ext uri="{BB962C8B-B14F-4D97-AF65-F5344CB8AC3E}">
        <p14:creationId xmlns:p14="http://schemas.microsoft.com/office/powerpoint/2010/main" val="25773169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2FBD-DA65-4543-A59C-EFC0FCD71694}"/>
              </a:ext>
            </a:extLst>
          </p:cNvPr>
          <p:cNvSpPr>
            <a:spLocks noGrp="1"/>
          </p:cNvSpPr>
          <p:nvPr>
            <p:ph type="title"/>
          </p:nvPr>
        </p:nvSpPr>
        <p:spPr/>
        <p:txBody>
          <a:bodyPr/>
          <a:lstStyle/>
          <a:p>
            <a:r>
              <a:rPr lang="en-US" altLang="en-US" dirty="0"/>
              <a:t>Disclaimer</a:t>
            </a:r>
            <a:endParaRPr lang="en-US" dirty="0"/>
          </a:p>
        </p:txBody>
      </p:sp>
      <p:sp>
        <p:nvSpPr>
          <p:cNvPr id="3" name="Content Placeholder 2">
            <a:extLst>
              <a:ext uri="{FF2B5EF4-FFF2-40B4-BE49-F238E27FC236}">
                <a16:creationId xmlns:a16="http://schemas.microsoft.com/office/drawing/2014/main" id="{FE034FB9-D1B7-4A09-967D-95B8B868FF54}"/>
              </a:ext>
            </a:extLst>
          </p:cNvPr>
          <p:cNvSpPr>
            <a:spLocks noGrp="1"/>
          </p:cNvSpPr>
          <p:nvPr>
            <p:ph idx="1"/>
          </p:nvPr>
        </p:nvSpPr>
        <p:spPr>
          <a:xfrm>
            <a:off x="457200" y="1279922"/>
            <a:ext cx="8229600" cy="3120628"/>
          </a:xfrm>
        </p:spPr>
        <p:txBody>
          <a:bodyPr/>
          <a:lstStyle/>
          <a:p>
            <a:r>
              <a:rPr lang="en-US" altLang="en-US" i="1" dirty="0"/>
              <a:t>The opinions expressed in this presentation and on the following slides are solely those of the presenter and not necessarily those of CCF Bank. </a:t>
            </a:r>
          </a:p>
          <a:p>
            <a:r>
              <a:rPr lang="en-US" altLang="en-US" i="1" dirty="0"/>
              <a:t>This presentation is to stimulate discussion.  Ultimately, it is the responsibility of the attendees to draw their own conclusions and make their own decisions. </a:t>
            </a:r>
            <a:endParaRPr lang="en-US" altLang="en-US" dirty="0"/>
          </a:p>
          <a:p>
            <a:endParaRPr lang="en-US" dirty="0"/>
          </a:p>
        </p:txBody>
      </p:sp>
    </p:spTree>
    <p:extLst>
      <p:ext uri="{BB962C8B-B14F-4D97-AF65-F5344CB8AC3E}">
        <p14:creationId xmlns:p14="http://schemas.microsoft.com/office/powerpoint/2010/main" val="23364638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9F507B1-36F9-431F-9DBC-8A5324904344}"/>
              </a:ext>
            </a:extLst>
          </p:cNvPr>
          <p:cNvSpPr>
            <a:spLocks noGrp="1"/>
          </p:cNvSpPr>
          <p:nvPr>
            <p:ph idx="1"/>
          </p:nvPr>
        </p:nvSpPr>
        <p:spPr>
          <a:xfrm>
            <a:off x="190500" y="666750"/>
            <a:ext cx="8763000" cy="3477875"/>
          </a:xfrm>
          <a:prstGeom prst="rect">
            <a:avLst/>
          </a:prstGeom>
        </p:spPr>
        <p:txBody>
          <a:bodyPr wrap="square">
            <a:spAutoFit/>
          </a:bodyPr>
          <a:lstStyle/>
          <a:p>
            <a:pPr marL="342900" marR="0" lvl="0" indent="-342900">
              <a:spcBef>
                <a:spcPts val="0"/>
              </a:spcBef>
              <a:spcAft>
                <a:spcPts val="0"/>
              </a:spcAft>
              <a:buFont typeface="Wingdings 3" panose="05040102010807070707" pitchFamily="18" charset="2"/>
              <a:buChar char=""/>
              <a:tabLst>
                <a:tab pos="457200" algn="l"/>
              </a:tabLst>
            </a:pP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Randy Isaacson is a Campground Lending Coordinator for CCF Bank (formerly for United Bank which was purchased by CCF Bank) that specializes in National RV Park/Campground Financing.  While a Lender for 37 years, he started this financing program 20 years ago which has originated approximately $150 million of RV Park/Campground Loans in 23 states. The CCF Bank office south of Milwaukee is exclusively dedicated to RV Park/Campground Financing.</a:t>
            </a:r>
            <a:endParaRPr lang="en-US" sz="1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3" panose="05040102010807070707" pitchFamily="18" charset="2"/>
              <a:buChar char=""/>
              <a:tabLst>
                <a:tab pos="457200" algn="l"/>
              </a:tabLst>
            </a:pP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Randy has made previous presentations for Jellystone Symposiums and Spring Meetings, ARVC and WACO.  He has visited over 450 campgrounds throughout the US and has made over 700 field visits overall.  He has attended TACO, IAPPA and has been a member of 20 Group 2 for about 15 years.   His wife Theresa was on the Jellystone System Yogi Advisory Committee.   His daughters Bridget Bender and Marley Behnke have been on various committees and speakers for Jellystone. </a:t>
            </a:r>
            <a:endParaRPr lang="en-US" sz="1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3" panose="05040102010807070707" pitchFamily="18" charset="2"/>
              <a:buChar char=""/>
              <a:tabLst>
                <a:tab pos="457200" algn="l"/>
              </a:tabLst>
            </a:pP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Randy</a:t>
            </a:r>
            <a:r>
              <a:rPr lang="en-US" sz="1000" b="1" dirty="0">
                <a:solidFill>
                  <a:srgbClr val="404040"/>
                </a:solidFill>
                <a:latin typeface="Trebuchet MS" panose="020B0603020202020204" pitchFamily="34" charset="0"/>
                <a:ea typeface="Times New Roman" panose="02020603050405020304" pitchFamily="18" charset="0"/>
                <a:cs typeface="Times New Roman" panose="02020603050405020304" pitchFamily="18" charset="0"/>
              </a:rPr>
              <a: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 family camped themselves for 23 years before becoming involved in ownership and management in Yogi Bear</a:t>
            </a:r>
            <a:r>
              <a:rPr lang="en-US" sz="1000" b="1" dirty="0">
                <a:solidFill>
                  <a:srgbClr val="404040"/>
                </a:solidFill>
                <a:latin typeface="Trebuchet MS" panose="020B0603020202020204" pitchFamily="34" charset="0"/>
                <a:ea typeface="Times New Roman" panose="02020603050405020304" pitchFamily="18" charset="0"/>
                <a:cs typeface="Times New Roman" panose="02020603050405020304" pitchFamily="18" charset="0"/>
              </a:rPr>
              <a: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 Jellystone Park Camp-Resort in Caledonia.  </a:t>
            </a:r>
            <a:endParaRPr lang="en-US" sz="1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3" panose="05040102010807070707" pitchFamily="18" charset="2"/>
              <a:buChar char=""/>
              <a:tabLst>
                <a:tab pos="457200" algn="l"/>
              </a:tabLst>
            </a:pP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In 2014 the Jellystone System named Jellystone Park </a:t>
            </a:r>
            <a:r>
              <a:rPr lang="en-US" sz="1000" b="1" dirty="0">
                <a:solidFill>
                  <a:srgbClr val="404040"/>
                </a:solidFill>
                <a:latin typeface="Trebuchet MS" panose="020B0603020202020204" pitchFamily="34" charset="0"/>
                <a:ea typeface="Times New Roman" panose="02020603050405020304" pitchFamily="18" charset="0"/>
                <a:cs typeface="Times New Roman" panose="02020603050405020304" pitchFamily="18" charset="0"/>
              </a:rPr>
              <a: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Camp Resort of the Year</a:t>
            </a:r>
            <a:r>
              <a:rPr lang="en-US" sz="1000" b="1" dirty="0">
                <a:solidFill>
                  <a:srgbClr val="404040"/>
                </a:solidFill>
                <a:latin typeface="Trebuchet MS" panose="020B0603020202020204" pitchFamily="34" charset="0"/>
                <a:ea typeface="Times New Roman" panose="02020603050405020304" pitchFamily="18" charset="0"/>
                <a:cs typeface="Times New Roman" panose="02020603050405020304" pitchFamily="18" charset="0"/>
              </a:rPr>
              <a: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In addition to the campground, thousands of people drive through the Wisconsin Christmas Carnival of Lights drive through Christmas light show with as many as 1,000 cars in one night. </a:t>
            </a:r>
            <a:endParaRPr lang="en-US" sz="1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3" panose="05040102010807070707" pitchFamily="18" charset="2"/>
              <a:buChar char=""/>
              <a:tabLst>
                <a:tab pos="457200" algn="l"/>
              </a:tabLst>
            </a:pP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Randy</a:t>
            </a:r>
            <a:r>
              <a:rPr lang="en-US" sz="1000" b="1" dirty="0">
                <a:solidFill>
                  <a:srgbClr val="404040"/>
                </a:solidFill>
                <a:latin typeface="Trebuchet MS" panose="020B0603020202020204" pitchFamily="34" charset="0"/>
                <a:ea typeface="Times New Roman" panose="02020603050405020304" pitchFamily="18" charset="0"/>
                <a:cs typeface="Times New Roman" panose="02020603050405020304" pitchFamily="18" charset="0"/>
              </a:rPr>
              <a: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 wife Theresa, daughters Bridget Bender, Rachel </a:t>
            </a:r>
            <a:r>
              <a:rPr lang="en-US" sz="1000" b="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Heinson</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and Marley Behnke and all </a:t>
            </a:r>
            <a:r>
              <a:rPr lang="en-US" sz="1000" b="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son-in-laws</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have  been involved in the management or operation of the Jellystone Caledonia  park at one time or another.  They have helped increase the revenue to over 8X in 2019 what it was their first year. With 12 grandchildren of whom 10 are ages 9 and under, childcare for park management has become an interesting challenge depending on what families were involved working in the park.</a:t>
            </a:r>
            <a:endParaRPr lang="en-US" sz="1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3" panose="05040102010807070707" pitchFamily="18" charset="2"/>
              <a:buChar char=""/>
              <a:tabLst>
                <a:tab pos="457200" algn="l"/>
              </a:tabLst>
            </a:pP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In 2016, negotiations began on purchasing an adjacent 150 acre parcel of land which was completed in 2018.  In 2019 a major expansion of: the purchase of 100 sites, 50 park models, 3.2 acre swim pond with </a:t>
            </a:r>
            <a:r>
              <a:rPr lang="en-US" sz="1000" b="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Wibit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playground, pavilion, a bathhouse/concession area/boutique store/banquet hall was completed, </a:t>
            </a:r>
            <a:r>
              <a:rPr lang="en-US" sz="1000" b="1" dirty="0">
                <a:solidFill>
                  <a:srgbClr val="404040"/>
                </a:solidFill>
                <a:latin typeface="Trebuchet MS" panose="020B0603020202020204" pitchFamily="34" charset="0"/>
                <a:ea typeface="Times New Roman" panose="02020603050405020304" pitchFamily="18" charset="0"/>
                <a:cs typeface="Times New Roman" panose="02020603050405020304" pitchFamily="18" charset="0"/>
              </a:rPr>
              <a: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Yogi</a:t>
            </a:r>
            <a:r>
              <a:rPr lang="en-US" sz="1000" b="1" dirty="0">
                <a:solidFill>
                  <a:srgbClr val="404040"/>
                </a:solidFill>
                <a:latin typeface="Trebuchet MS" panose="020B0603020202020204" pitchFamily="34" charset="0"/>
                <a:ea typeface="Times New Roman" panose="02020603050405020304" pitchFamily="18" charset="0"/>
                <a:cs typeface="Times New Roman" panose="02020603050405020304" pitchFamily="18" charset="0"/>
              </a:rPr>
              <a: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 Cave</a:t>
            </a:r>
            <a:r>
              <a:rPr lang="en-US" sz="1000" b="1" dirty="0">
                <a:solidFill>
                  <a:srgbClr val="404040"/>
                </a:solidFill>
                <a:latin typeface="Trebuchet MS" panose="020B0603020202020204" pitchFamily="34" charset="0"/>
                <a:ea typeface="Times New Roman" panose="02020603050405020304" pitchFamily="18" charset="0"/>
                <a:cs typeface="Times New Roman" panose="02020603050405020304" pitchFamily="18" charset="0"/>
              </a:rPr>
              <a: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and more golf carts were completed.</a:t>
            </a:r>
            <a:endParaRPr lang="en-US" sz="1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3" panose="05040102010807070707" pitchFamily="18" charset="2"/>
              <a:buChar char=""/>
              <a:tabLst>
                <a:tab pos="457200" algn="l"/>
              </a:tabLst>
            </a:pP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Randy</a:t>
            </a:r>
            <a:r>
              <a:rPr lang="en-US" sz="1000" b="1" dirty="0">
                <a:solidFill>
                  <a:srgbClr val="404040"/>
                </a:solidFill>
                <a:latin typeface="Trebuchet MS" panose="020B0603020202020204" pitchFamily="34" charset="0"/>
                <a:ea typeface="Times New Roman" panose="02020603050405020304" pitchFamily="18" charset="0"/>
                <a:cs typeface="Times New Roman" panose="02020603050405020304" pitchFamily="18" charset="0"/>
              </a:rPr>
              <a:t>’</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s wife Theresa, daughters Bridget Bender, Rachel </a:t>
            </a:r>
            <a:r>
              <a:rPr lang="en-US" sz="1000" b="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Heinson</a:t>
            </a: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and Marley Behnke purchased an RV Park in Rockport, Texas in December 2015.   Theresa is the Managing Member that provides oversight to onsite managers at the park. This park took a direct hit from Hurricane Harvey in 2017.</a:t>
            </a:r>
            <a:endParaRPr lang="en-US" sz="10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3" panose="05040102010807070707" pitchFamily="18" charset="2"/>
              <a:buChar char=""/>
              <a:tabLst>
                <a:tab pos="457200" algn="l"/>
              </a:tabLst>
            </a:pPr>
            <a:r>
              <a:rPr lang="en-US" sz="1000" b="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Randy grew up on a family farm in Wisconsin.  Up until 2013, he was an EMT and for 16 years was the Service Director for a municipal ambulance service.  He is a graduate of LeTourneau University in Longview, Texas with a Bachelor of Science Degree in Business Administration.</a:t>
            </a:r>
            <a:endParaRPr lang="en-US" sz="1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E0ED93F-036C-41E8-982E-7E2D9D0AF55C}"/>
              </a:ext>
            </a:extLst>
          </p:cNvPr>
          <p:cNvSpPr txBox="1"/>
          <p:nvPr/>
        </p:nvSpPr>
        <p:spPr>
          <a:xfrm>
            <a:off x="318091" y="252906"/>
            <a:ext cx="861060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Randy Isaacson BIO</a:t>
            </a:r>
          </a:p>
        </p:txBody>
      </p:sp>
    </p:spTree>
    <p:extLst>
      <p:ext uri="{BB962C8B-B14F-4D97-AF65-F5344CB8AC3E}">
        <p14:creationId xmlns:p14="http://schemas.microsoft.com/office/powerpoint/2010/main" val="18051199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46BA50-5CF7-463B-85B7-4DC5DF489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05" y="430028"/>
            <a:ext cx="6096000" cy="406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5BA9A7A-B5FD-43FF-8FDA-8503B0BF7733}"/>
              </a:ext>
            </a:extLst>
          </p:cNvPr>
          <p:cNvSpPr/>
          <p:nvPr/>
        </p:nvSpPr>
        <p:spPr>
          <a:xfrm>
            <a:off x="533400" y="430028"/>
            <a:ext cx="2362200" cy="954107"/>
          </a:xfrm>
          <a:prstGeom prst="rect">
            <a:avLst/>
          </a:prstGeom>
        </p:spPr>
        <p:txBody>
          <a:bodyPr wrap="square">
            <a:spAutoFit/>
          </a:bodyPr>
          <a:lstStyle/>
          <a:p>
            <a:r>
              <a:rPr lang="en-US" altLang="en-US" sz="1400" dirty="0">
                <a:latin typeface="Arial" panose="020B0604020202020204" pitchFamily="34" charset="0"/>
              </a:rPr>
              <a:t>In 2014, this park was honored to receive the Camp Resort of the Year in the Jellystone System.</a:t>
            </a:r>
          </a:p>
        </p:txBody>
      </p:sp>
      <p:sp>
        <p:nvSpPr>
          <p:cNvPr id="4" name="Rectangle 3">
            <a:extLst>
              <a:ext uri="{FF2B5EF4-FFF2-40B4-BE49-F238E27FC236}">
                <a16:creationId xmlns:a16="http://schemas.microsoft.com/office/drawing/2014/main" id="{07C1E572-C01E-4AD7-A084-68093B1052D5}"/>
              </a:ext>
            </a:extLst>
          </p:cNvPr>
          <p:cNvSpPr/>
          <p:nvPr/>
        </p:nvSpPr>
        <p:spPr>
          <a:xfrm>
            <a:off x="2286000" y="-4953387"/>
            <a:ext cx="4572000" cy="1569660"/>
          </a:xfrm>
          <a:prstGeom prst="rect">
            <a:avLst/>
          </a:prstGeom>
        </p:spPr>
        <p:txBody>
          <a:bodyPr>
            <a:spAutoFit/>
          </a:bodyPr>
          <a:lstStyle/>
          <a:p>
            <a:r>
              <a:rPr lang="en-US" altLang="en-US" sz="1200" dirty="0">
                <a:latin typeface="Arial" panose="020B0604020202020204" pitchFamily="34" charset="0"/>
              </a:rPr>
              <a:t>Randy and his family own a Jellystone Park on 6.5 miles from the office for the past 10 years.  Randy’s wife Theresa, 3 daughters and a son-in-law manage the operation which has 282 sites including 25 cabins.  On busy weekends in the summer there may be 1,100-1,500 people in the park.  </a:t>
            </a:r>
          </a:p>
          <a:p>
            <a:r>
              <a:rPr lang="en-US" altLang="en-US" sz="1200" dirty="0">
                <a:latin typeface="Arial" panose="020B0604020202020204" pitchFamily="34" charset="0"/>
              </a:rPr>
              <a:t>Theresa is on the YAC (Yogi Advisory Committee for the Jellystone system and his daughters are regular contributors to Jellystone meetings.   (4 of 9 Grandkids shown below with Yogi)</a:t>
            </a:r>
          </a:p>
        </p:txBody>
      </p:sp>
      <p:sp>
        <p:nvSpPr>
          <p:cNvPr id="5" name="Rectangle 4">
            <a:extLst>
              <a:ext uri="{FF2B5EF4-FFF2-40B4-BE49-F238E27FC236}">
                <a16:creationId xmlns:a16="http://schemas.microsoft.com/office/drawing/2014/main" id="{3F7D4E47-B8BD-4239-B347-25F512708CD4}"/>
              </a:ext>
            </a:extLst>
          </p:cNvPr>
          <p:cNvSpPr/>
          <p:nvPr/>
        </p:nvSpPr>
        <p:spPr>
          <a:xfrm>
            <a:off x="6641805" y="361950"/>
            <a:ext cx="2273595" cy="3785652"/>
          </a:xfrm>
          <a:prstGeom prst="rect">
            <a:avLst/>
          </a:prstGeom>
        </p:spPr>
        <p:txBody>
          <a:bodyPr wrap="square">
            <a:spAutoFit/>
          </a:bodyPr>
          <a:lstStyle/>
          <a:p>
            <a:r>
              <a:rPr lang="en-US" altLang="en-US" sz="1200" dirty="0">
                <a:latin typeface="Arial" panose="020B0604020202020204" pitchFamily="34" charset="0"/>
              </a:rPr>
              <a:t>Randy and his family own a Jellystone Park on 6.5 miles from the office for the past 15 years.  Randy’s wife Theresa, 3* daughters and a son-in-law manage the operation which had 282 sites including 25 cabins.  On busy weekends in the summer there might be 1,100-1,500 people in the park.  </a:t>
            </a:r>
          </a:p>
          <a:p>
            <a:r>
              <a:rPr lang="en-US" altLang="en-US" sz="1200" dirty="0">
                <a:latin typeface="Arial" panose="020B0604020202020204" pitchFamily="34" charset="0"/>
              </a:rPr>
              <a:t>Theresa was on the YAC (Yogi Advisory Committee for the Jellystone system and his daughters are regular contributors to Jellystone meetings.   (4 of 12 Grandkids shown below with Yogi)</a:t>
            </a:r>
          </a:p>
          <a:p>
            <a:r>
              <a:rPr lang="en-US" altLang="en-US" sz="1200" dirty="0">
                <a:latin typeface="Arial" panose="020B0604020202020204" pitchFamily="34" charset="0"/>
              </a:rPr>
              <a:t>*2 since 2018, Marley is with LSI</a:t>
            </a:r>
          </a:p>
        </p:txBody>
      </p:sp>
    </p:spTree>
    <p:extLst>
      <p:ext uri="{BB962C8B-B14F-4D97-AF65-F5344CB8AC3E}">
        <p14:creationId xmlns:p14="http://schemas.microsoft.com/office/powerpoint/2010/main" val="990242900"/>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C824-B230-4399-AF5C-4BEB3B6C7A00}"/>
              </a:ext>
            </a:extLst>
          </p:cNvPr>
          <p:cNvSpPr>
            <a:spLocks noGrp="1"/>
          </p:cNvSpPr>
          <p:nvPr>
            <p:ph type="title"/>
          </p:nvPr>
        </p:nvSpPr>
        <p:spPr/>
        <p:txBody>
          <a:bodyPr/>
          <a:lstStyle/>
          <a:p>
            <a:r>
              <a:rPr lang="en-US" dirty="0"/>
              <a:t>Expansion 2018-2019</a:t>
            </a:r>
          </a:p>
        </p:txBody>
      </p:sp>
      <p:pic>
        <p:nvPicPr>
          <p:cNvPr id="1027" name="A89E695E-F3D2-4E62-A00B-EA3F8D7F99AA" descr="A89E695E-F3D2-4E62-A00B-EA3F8D7F99AA">
            <a:extLst>
              <a:ext uri="{FF2B5EF4-FFF2-40B4-BE49-F238E27FC236}">
                <a16:creationId xmlns:a16="http://schemas.microsoft.com/office/drawing/2014/main" id="{23F73ED5-C9E2-4BD6-B5DA-2BB2F4719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526" r="565" b="5203"/>
          <a:stretch/>
        </p:blipFill>
        <p:spPr bwMode="auto">
          <a:xfrm>
            <a:off x="914400" y="857250"/>
            <a:ext cx="6705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5026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043655E-A039-4FB7-8911-BF96E68816D8">
            <a:extLst>
              <a:ext uri="{FF2B5EF4-FFF2-40B4-BE49-F238E27FC236}">
                <a16:creationId xmlns:a16="http://schemas.microsoft.com/office/drawing/2014/main" id="{0A34BBCC-FD57-4A3B-8A52-0288EF025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5750"/>
            <a:ext cx="617461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9535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a:extLst>
              <a:ext uri="{FF2B5EF4-FFF2-40B4-BE49-F238E27FC236}">
                <a16:creationId xmlns:a16="http://schemas.microsoft.com/office/drawing/2014/main" id="{CB1E03CB-36C4-401B-80D1-BED3AFEC06C3}"/>
              </a:ext>
            </a:extLst>
          </p:cNvPr>
          <p:cNvSpPr>
            <a:spLocks noGrp="1"/>
          </p:cNvSpPr>
          <p:nvPr>
            <p:ph type="title"/>
          </p:nvPr>
        </p:nvSpPr>
        <p:spPr>
          <a:xfrm>
            <a:off x="1771650" y="342900"/>
            <a:ext cx="5886450" cy="571500"/>
          </a:xfrm>
        </p:spPr>
        <p:txBody>
          <a:bodyPr/>
          <a:lstStyle/>
          <a:p>
            <a:pPr eaLnBrk="1" hangingPunct="1"/>
            <a:r>
              <a:rPr lang="en-US" altLang="en-US">
                <a:solidFill>
                  <a:schemeClr val="bg1"/>
                </a:solidFill>
              </a:rPr>
              <a:t>How it all started</a:t>
            </a:r>
          </a:p>
        </p:txBody>
      </p:sp>
      <p:sp>
        <p:nvSpPr>
          <p:cNvPr id="6147" name="Content Placeholder 4">
            <a:extLst>
              <a:ext uri="{FF2B5EF4-FFF2-40B4-BE49-F238E27FC236}">
                <a16:creationId xmlns:a16="http://schemas.microsoft.com/office/drawing/2014/main" id="{E6E82861-86DD-4F4B-BA5A-030672631687}"/>
              </a:ext>
            </a:extLst>
          </p:cNvPr>
          <p:cNvSpPr>
            <a:spLocks noGrp="1"/>
          </p:cNvSpPr>
          <p:nvPr>
            <p:ph idx="1"/>
          </p:nvPr>
        </p:nvSpPr>
        <p:spPr>
          <a:xfrm>
            <a:off x="1455774" y="914400"/>
            <a:ext cx="6172200" cy="2800350"/>
          </a:xfrm>
        </p:spPr>
        <p:txBody>
          <a:bodyPr/>
          <a:lstStyle/>
          <a:p>
            <a:pPr eaLnBrk="1" hangingPunct="1"/>
            <a:r>
              <a:rPr lang="en-US" altLang="en-US" sz="1400" dirty="0">
                <a:solidFill>
                  <a:schemeClr val="bg1"/>
                </a:solidFill>
              </a:rPr>
              <a:t>It all began on an annual family vacation at Jellystone Park in Warrens, WI.  </a:t>
            </a:r>
          </a:p>
          <a:p>
            <a:pPr eaLnBrk="1" hangingPunct="1"/>
            <a:r>
              <a:rPr lang="en-US" altLang="en-US" sz="1400" dirty="0">
                <a:solidFill>
                  <a:schemeClr val="bg1"/>
                </a:solidFill>
              </a:rPr>
              <a:t>At Midnight outside the comfort station,  Friday, July 9, 1999 Randy Isaacson had his sales hat on and struck up a conversation with the son-in-law of the owner of the Warrens Jellystone.</a:t>
            </a:r>
          </a:p>
          <a:p>
            <a:pPr eaLnBrk="1" hangingPunct="1"/>
            <a:r>
              <a:rPr lang="en-US" altLang="en-US" sz="1400" dirty="0">
                <a:solidFill>
                  <a:schemeClr val="bg1"/>
                </a:solidFill>
              </a:rPr>
              <a:t>On Saturday, July 10, 1999, he met with the owner and discovered that the franchise was looking for a banker that would take the time to understand the industry so that an applicant would not have to first educate the bank about the industry before the loan application.</a:t>
            </a:r>
          </a:p>
          <a:p>
            <a:pPr marL="0" indent="0" eaLnBrk="1" hangingPunct="1">
              <a:buNone/>
            </a:pPr>
            <a:r>
              <a:rPr lang="en-US" altLang="en-US" sz="1400" dirty="0">
                <a:solidFill>
                  <a:schemeClr val="bg1"/>
                </a:solidFill>
              </a:rPr>
              <a:t>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E69C6E7-4BF7-47A9-882E-707B992C37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983"/>
          <a:stretch/>
        </p:blipFill>
        <p:spPr bwMode="auto">
          <a:xfrm>
            <a:off x="381000" y="590550"/>
            <a:ext cx="7086600" cy="40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0B7B466-A76E-4108-9DEA-68386A79BA89}"/>
              </a:ext>
            </a:extLst>
          </p:cNvPr>
          <p:cNvSpPr txBox="1">
            <a:spLocks noChangeArrowheads="1"/>
          </p:cNvSpPr>
          <p:nvPr/>
        </p:nvSpPr>
        <p:spPr bwMode="auto">
          <a:xfrm>
            <a:off x="304800" y="152400"/>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1200" b="1" u="sng" dirty="0">
                <a:solidFill>
                  <a:schemeClr val="tx1"/>
                </a:solidFill>
                <a:latin typeface="Calibri" panose="020F0502020204030204" pitchFamily="34" charset="0"/>
              </a:rPr>
              <a:t>First Campground Loan: </a:t>
            </a:r>
          </a:p>
          <a:p>
            <a:pPr eaLnBrk="1" hangingPunct="1">
              <a:spcBef>
                <a:spcPct val="0"/>
              </a:spcBef>
              <a:buClrTx/>
              <a:buSzTx/>
              <a:buFontTx/>
              <a:buNone/>
            </a:pPr>
            <a:r>
              <a:rPr lang="en-US" altLang="en-US" sz="1200" b="1" dirty="0">
                <a:solidFill>
                  <a:schemeClr val="tx1"/>
                </a:solidFill>
                <a:latin typeface="Calibri" panose="020F0502020204030204" pitchFamily="34" charset="0"/>
              </a:rPr>
              <a:t>Jellystone Park, Virginia</a:t>
            </a:r>
          </a:p>
          <a:p>
            <a:pPr eaLnBrk="1" hangingPunct="1">
              <a:spcBef>
                <a:spcPct val="0"/>
              </a:spcBef>
              <a:buClrTx/>
              <a:buSzTx/>
              <a:buFontTx/>
              <a:buNone/>
            </a:pPr>
            <a:r>
              <a:rPr lang="en-US" altLang="en-US" sz="1200" b="1" dirty="0">
                <a:solidFill>
                  <a:schemeClr val="tx1"/>
                </a:solidFill>
                <a:latin typeface="Calibri" panose="020F0502020204030204" pitchFamily="34" charset="0"/>
              </a:rPr>
              <a:t>Field Visit:  September 1999</a:t>
            </a:r>
          </a:p>
          <a:p>
            <a:pPr eaLnBrk="1" hangingPunct="1">
              <a:spcBef>
                <a:spcPct val="0"/>
              </a:spcBef>
              <a:buClrTx/>
              <a:buSzTx/>
              <a:buFontTx/>
              <a:buNone/>
            </a:pPr>
            <a:r>
              <a:rPr lang="en-US" altLang="en-US" sz="1200" b="1" dirty="0">
                <a:solidFill>
                  <a:schemeClr val="tx1"/>
                </a:solidFill>
                <a:latin typeface="Calibri" panose="020F0502020204030204" pitchFamily="34" charset="0"/>
              </a:rPr>
              <a:t>Closed:        December  1999</a:t>
            </a:r>
          </a:p>
        </p:txBody>
      </p:sp>
      <p:sp>
        <p:nvSpPr>
          <p:cNvPr id="6" name="TextBox 7">
            <a:extLst>
              <a:ext uri="{FF2B5EF4-FFF2-40B4-BE49-F238E27FC236}">
                <a16:creationId xmlns:a16="http://schemas.microsoft.com/office/drawing/2014/main" id="{8734835D-D7B6-4212-81C9-D7D700939898}"/>
              </a:ext>
            </a:extLst>
          </p:cNvPr>
          <p:cNvSpPr txBox="1">
            <a:spLocks noChangeArrowheads="1"/>
          </p:cNvSpPr>
          <p:nvPr/>
        </p:nvSpPr>
        <p:spPr bwMode="auto">
          <a:xfrm>
            <a:off x="2819400" y="228600"/>
            <a:ext cx="5943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1200" b="1" u="sng" dirty="0">
                <a:solidFill>
                  <a:schemeClr val="tx1"/>
                </a:solidFill>
                <a:latin typeface="Arial" panose="020B0604020202020204" pitchFamily="34" charset="0"/>
              </a:rPr>
              <a:t>Financial Results:</a:t>
            </a:r>
          </a:p>
          <a:p>
            <a:pPr eaLnBrk="1" hangingPunct="1">
              <a:spcBef>
                <a:spcPct val="0"/>
              </a:spcBef>
              <a:buClrTx/>
              <a:buSzTx/>
              <a:buFontTx/>
              <a:buNone/>
            </a:pPr>
            <a:r>
              <a:rPr lang="en-US" altLang="en-US" sz="1200" b="1" dirty="0">
                <a:solidFill>
                  <a:schemeClr val="tx1"/>
                </a:solidFill>
                <a:latin typeface="Arial" panose="020B0604020202020204" pitchFamily="34" charset="0"/>
              </a:rPr>
              <a:t>	          1999	      2000	   2000	        2013</a:t>
            </a:r>
          </a:p>
          <a:p>
            <a:pPr eaLnBrk="1" hangingPunct="1">
              <a:spcBef>
                <a:spcPct val="0"/>
              </a:spcBef>
              <a:buClrTx/>
              <a:buSzTx/>
              <a:buFontTx/>
              <a:buNone/>
            </a:pPr>
            <a:r>
              <a:rPr lang="en-US" altLang="en-US" sz="1200" b="1" dirty="0">
                <a:solidFill>
                  <a:schemeClr val="tx1"/>
                </a:solidFill>
                <a:latin typeface="Arial" panose="020B0604020202020204" pitchFamily="34" charset="0"/>
              </a:rPr>
              <a:t>	          </a:t>
            </a:r>
            <a:r>
              <a:rPr lang="en-US" altLang="en-US" sz="1200" b="1" u="sng" dirty="0">
                <a:solidFill>
                  <a:schemeClr val="tx1"/>
                </a:solidFill>
                <a:latin typeface="Arial" panose="020B0604020202020204" pitchFamily="34" charset="0"/>
              </a:rPr>
              <a:t>Actual</a:t>
            </a:r>
            <a:r>
              <a:rPr lang="en-US" altLang="en-US" sz="1200" b="1" dirty="0">
                <a:solidFill>
                  <a:schemeClr val="tx1"/>
                </a:solidFill>
                <a:latin typeface="Arial" panose="020B0604020202020204" pitchFamily="34" charset="0"/>
              </a:rPr>
              <a:t>	   </a:t>
            </a:r>
            <a:r>
              <a:rPr lang="en-US" altLang="en-US" sz="1200" b="1" u="sng" dirty="0">
                <a:solidFill>
                  <a:schemeClr val="tx1"/>
                </a:solidFill>
                <a:latin typeface="Arial" panose="020B0604020202020204" pitchFamily="34" charset="0"/>
              </a:rPr>
              <a:t>Projected</a:t>
            </a:r>
            <a:r>
              <a:rPr lang="en-US" altLang="en-US" sz="1200" b="1" dirty="0">
                <a:solidFill>
                  <a:schemeClr val="tx1"/>
                </a:solidFill>
                <a:latin typeface="Arial" panose="020B0604020202020204" pitchFamily="34" charset="0"/>
              </a:rPr>
              <a:t>	   </a:t>
            </a:r>
            <a:r>
              <a:rPr lang="en-US" altLang="en-US" sz="1200" b="1" u="sng" dirty="0">
                <a:solidFill>
                  <a:schemeClr val="tx1"/>
                </a:solidFill>
                <a:latin typeface="Arial" panose="020B0604020202020204" pitchFamily="34" charset="0"/>
              </a:rPr>
              <a:t>Actual</a:t>
            </a:r>
            <a:r>
              <a:rPr lang="en-US" altLang="en-US" sz="1200" b="1" dirty="0">
                <a:solidFill>
                  <a:schemeClr val="tx1"/>
                </a:solidFill>
                <a:latin typeface="Arial" panose="020B0604020202020204" pitchFamily="34" charset="0"/>
              </a:rPr>
              <a:t>	       </a:t>
            </a:r>
            <a:r>
              <a:rPr lang="en-US" altLang="en-US" sz="1200" b="1" u="sng" dirty="0">
                <a:solidFill>
                  <a:schemeClr val="tx1"/>
                </a:solidFill>
                <a:latin typeface="Arial" panose="020B0604020202020204" pitchFamily="34" charset="0"/>
              </a:rPr>
              <a:t>Actual</a:t>
            </a:r>
          </a:p>
          <a:p>
            <a:pPr eaLnBrk="1" hangingPunct="1">
              <a:spcBef>
                <a:spcPct val="0"/>
              </a:spcBef>
              <a:buClrTx/>
              <a:buSzTx/>
              <a:buFontTx/>
              <a:buNone/>
            </a:pPr>
            <a:r>
              <a:rPr lang="en-US" altLang="en-US" sz="1200" b="1" dirty="0">
                <a:solidFill>
                  <a:schemeClr val="tx1"/>
                </a:solidFill>
                <a:latin typeface="Arial" panose="020B0604020202020204" pitchFamily="34" charset="0"/>
              </a:rPr>
              <a:t>Gross Revenue   $754,474  $961,411   $944,403 (2%)   $2,743,087</a:t>
            </a:r>
          </a:p>
          <a:p>
            <a:pPr eaLnBrk="1" hangingPunct="1">
              <a:spcBef>
                <a:spcPct val="0"/>
              </a:spcBef>
              <a:buClrTx/>
              <a:buSzTx/>
              <a:buFontTx/>
              <a:buNone/>
            </a:pPr>
            <a:r>
              <a:rPr lang="en-US" altLang="en-US" sz="1200" b="1" dirty="0">
                <a:solidFill>
                  <a:schemeClr val="tx1"/>
                </a:solidFill>
                <a:latin typeface="Arial" panose="020B0604020202020204" pitchFamily="34" charset="0"/>
              </a:rPr>
              <a:t>EBITDA	       $185,069   $258,642   $249,578 (4%)   $1,042,940</a:t>
            </a:r>
          </a:p>
        </p:txBody>
      </p:sp>
    </p:spTree>
    <p:extLst>
      <p:ext uri="{BB962C8B-B14F-4D97-AF65-F5344CB8AC3E}">
        <p14:creationId xmlns:p14="http://schemas.microsoft.com/office/powerpoint/2010/main" val="1330408455"/>
      </p:ext>
    </p:extLst>
  </p:cSld>
  <p:clrMapOvr>
    <a:masterClrMapping/>
  </p:clrMapOvr>
  <p:transition/>
</p:sld>
</file>

<file path=ppt/theme/theme1.xml><?xml version="1.0" encoding="utf-8"?>
<a:theme xmlns:a="http://schemas.openxmlformats.org/drawingml/2006/main" name="park slide master">
  <a:themeElements>
    <a:clrScheme name="">
      <a:dk1>
        <a:srgbClr val="000000"/>
      </a:dk1>
      <a:lt1>
        <a:srgbClr val="000000"/>
      </a:lt1>
      <a:dk2>
        <a:srgbClr val="000000"/>
      </a:dk2>
      <a:lt2>
        <a:srgbClr val="808080"/>
      </a:lt2>
      <a:accent1>
        <a:srgbClr val="000000"/>
      </a:accent1>
      <a:accent2>
        <a:srgbClr val="3333CC"/>
      </a:accent2>
      <a:accent3>
        <a:srgbClr val="AAAAAA"/>
      </a:accent3>
      <a:accent4>
        <a:srgbClr val="000000"/>
      </a:accent4>
      <a:accent5>
        <a:srgbClr val="AAAAA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Black"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32769</TotalTime>
  <Words>1960</Words>
  <Application>Microsoft Office PowerPoint</Application>
  <PresentationFormat>On-screen Show (16:9)</PresentationFormat>
  <Paragraphs>168</Paragraphs>
  <Slides>24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 Black</vt:lpstr>
      <vt:lpstr>Calibri</vt:lpstr>
      <vt:lpstr>Times</vt:lpstr>
      <vt:lpstr>Times New Roman</vt:lpstr>
      <vt:lpstr>Trebuchet MS</vt:lpstr>
      <vt:lpstr>Wingdings</vt:lpstr>
      <vt:lpstr>Wingdings 3</vt:lpstr>
      <vt:lpstr>park slide master</vt:lpstr>
      <vt:lpstr>PowerPoint Presentation</vt:lpstr>
      <vt:lpstr>PowerPoint Presentation</vt:lpstr>
      <vt:lpstr>Disclaimer</vt:lpstr>
      <vt:lpstr>PowerPoint Presentation</vt:lpstr>
      <vt:lpstr>PowerPoint Presentation</vt:lpstr>
      <vt:lpstr>Expansion 2018-2019</vt:lpstr>
      <vt:lpstr>PowerPoint Presentation</vt:lpstr>
      <vt:lpstr>How it all started</vt:lpstr>
      <vt:lpstr>PowerPoint Presentation</vt:lpstr>
      <vt:lpstr>PowerPoint Presentation</vt:lpstr>
      <vt:lpstr>Campground Construction Projects and Construction Financing: Opportunities to take Advantage of and Pitfalls to be Avoided </vt:lpstr>
      <vt:lpstr>PowerPoint Presentation</vt:lpstr>
      <vt:lpstr>First of all, there are aspects of Campground Construction Projects whether financing is involved or not. </vt:lpstr>
      <vt:lpstr>PowerPoint Presentation</vt:lpstr>
      <vt:lpstr>PowerPoint Presentation</vt:lpstr>
      <vt:lpstr>PowerPoint Presentation</vt:lpstr>
      <vt:lpstr>Things tend to take longer….</vt:lpstr>
      <vt:lpstr>Campground Construction Projects and Construction Financing: Opportunities to take Advantage of and Pitfalls to be Avoided </vt:lpstr>
      <vt:lpstr>PowerPoint Presentation</vt:lpstr>
      <vt:lpstr>PowerPoint Presentation</vt:lpstr>
      <vt:lpstr>PowerPoint Presentation</vt:lpstr>
      <vt:lpstr>PowerPoint Presentation</vt:lpstr>
      <vt:lpstr>PowerPoint Presentation</vt:lpstr>
      <vt:lpstr>PowerPoint Presentation</vt:lpstr>
    </vt:vector>
  </TitlesOfParts>
  <Manager/>
  <Company>Hayes Productions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Hayes</dc:creator>
  <cp:keywords/>
  <dc:description/>
  <cp:lastModifiedBy>Randolph Isaacson</cp:lastModifiedBy>
  <cp:revision>1083</cp:revision>
  <cp:lastPrinted>2016-08-18T19:53:07Z</cp:lastPrinted>
  <dcterms:created xsi:type="dcterms:W3CDTF">2004-09-21T16:07:58Z</dcterms:created>
  <dcterms:modified xsi:type="dcterms:W3CDTF">2019-11-05T00:39:17Z</dcterms:modified>
  <cp:category/>
</cp:coreProperties>
</file>