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  <p:sldMasterId id="2147483679" r:id="rId3"/>
    <p:sldMasterId id="2147483692" r:id="rId4"/>
  </p:sldMasterIdLst>
  <p:notesMasterIdLst>
    <p:notesMasterId r:id="rId53"/>
  </p:notesMasterIdLst>
  <p:handoutMasterIdLst>
    <p:handoutMasterId r:id="rId54"/>
  </p:handoutMasterIdLst>
  <p:sldIdLst>
    <p:sldId id="256" r:id="rId5"/>
    <p:sldId id="257" r:id="rId6"/>
    <p:sldId id="411" r:id="rId7"/>
    <p:sldId id="418" r:id="rId8"/>
    <p:sldId id="419" r:id="rId9"/>
    <p:sldId id="408" r:id="rId10"/>
    <p:sldId id="363" r:id="rId11"/>
    <p:sldId id="432" r:id="rId12"/>
    <p:sldId id="364" r:id="rId13"/>
    <p:sldId id="414" r:id="rId14"/>
    <p:sldId id="421" r:id="rId15"/>
    <p:sldId id="415" r:id="rId16"/>
    <p:sldId id="423" r:id="rId17"/>
    <p:sldId id="424" r:id="rId18"/>
    <p:sldId id="425" r:id="rId19"/>
    <p:sldId id="426" r:id="rId20"/>
    <p:sldId id="427" r:id="rId21"/>
    <p:sldId id="387" r:id="rId22"/>
    <p:sldId id="428" r:id="rId23"/>
    <p:sldId id="429" r:id="rId24"/>
    <p:sldId id="430" r:id="rId25"/>
    <p:sldId id="431" r:id="rId26"/>
    <p:sldId id="373" r:id="rId27"/>
    <p:sldId id="375" r:id="rId28"/>
    <p:sldId id="376" r:id="rId29"/>
    <p:sldId id="377" r:id="rId30"/>
    <p:sldId id="378" r:id="rId31"/>
    <p:sldId id="379" r:id="rId32"/>
    <p:sldId id="380" r:id="rId33"/>
    <p:sldId id="382" r:id="rId34"/>
    <p:sldId id="412" r:id="rId35"/>
    <p:sldId id="356" r:id="rId36"/>
    <p:sldId id="354" r:id="rId37"/>
    <p:sldId id="346" r:id="rId38"/>
    <p:sldId id="347" r:id="rId39"/>
    <p:sldId id="413" r:id="rId40"/>
    <p:sldId id="409" r:id="rId41"/>
    <p:sldId id="258" r:id="rId42"/>
    <p:sldId id="260" r:id="rId43"/>
    <p:sldId id="259" r:id="rId44"/>
    <p:sldId id="261" r:id="rId45"/>
    <p:sldId id="416" r:id="rId46"/>
    <p:sldId id="417" r:id="rId47"/>
    <p:sldId id="262" r:id="rId48"/>
    <p:sldId id="410" r:id="rId49"/>
    <p:sldId id="433" r:id="rId50"/>
    <p:sldId id="372" r:id="rId51"/>
    <p:sldId id="420" r:id="rId52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9542" autoAdjust="0"/>
  </p:normalViewPr>
  <p:slideViewPr>
    <p:cSldViewPr snapToGrid="0" snapToObjects="1">
      <p:cViewPr>
        <p:scale>
          <a:sx n="86" d="100"/>
          <a:sy n="86" d="100"/>
        </p:scale>
        <p:origin x="744" y="39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>
      <p:cViewPr varScale="1">
        <p:scale>
          <a:sx n="72" d="100"/>
          <a:sy n="72" d="100"/>
        </p:scale>
        <p:origin x="1227" y="27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54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notesMaster" Target="notesMasters/notesMaster1.xml"/><Relationship Id="rId58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viewProps" Target="viewProp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slideMaster" Target="slideMasters/slideMaster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2AF7EF0A-A3B5-4B29-A81C-2677E75DA87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4693B78-E0FA-4AFB-9284-6A9C9890219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ECB99D-8A99-436F-BA7C-B36EF749FBDE}" type="datetimeFigureOut">
              <a:rPr lang="en-US" smtClean="0"/>
              <a:t>6/7/2018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03F7A34-C1D7-4426-B5A9-EE626FC3D1E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BA2CE2C-FCB1-4141-9DC6-7330CAC2735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EC6C42-CE03-4C0E-8A14-E515AFF821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086795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144BFD-1D24-4C55-9098-422500B83539}" type="datetimeFigureOut">
              <a:rPr lang="en-US" smtClean="0"/>
              <a:t>6/7/2018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0593C0-4CB1-447C-92C6-4D37F76B62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74472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000" b="0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The EU General Data Protection Regulation (GDPR</a:t>
            </a:r>
            <a:r>
              <a:rPr lang="en-US" sz="1000" b="0" kern="120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), Deadline: May </a:t>
            </a:r>
            <a:r>
              <a:rPr lang="en-US" sz="1000" b="0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25, 2018</a:t>
            </a: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1040C1B-DB92-4E9C-8F90-9E34757F7F0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875389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283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1040C1B-DB92-4E9C-8F90-9E34757F7F0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283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112938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283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1040C1B-DB92-4E9C-8F90-9E34757F7F0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283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858127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OmegaFi</a:t>
            </a:r>
            <a:r>
              <a:rPr lang="en-US" dirty="0"/>
              <a:t>: Information Security Policy --- vs ----</a:t>
            </a:r>
            <a:r>
              <a:rPr lang="en-US" baseline="0" dirty="0"/>
              <a:t> </a:t>
            </a:r>
            <a:r>
              <a:rPr lang="en-US" dirty="0"/>
              <a:t>PCI-DSS v3.2</a:t>
            </a:r>
          </a:p>
          <a:p>
            <a:r>
              <a:rPr lang="en-US" dirty="0"/>
              <a:t>G4</a:t>
            </a:r>
            <a:r>
              <a:rPr lang="en-US" baseline="0" dirty="0"/>
              <a:t> == 3 </a:t>
            </a:r>
            <a:r>
              <a:rPr lang="en-US" baseline="0" dirty="0" err="1"/>
              <a:t>obj</a:t>
            </a:r>
            <a:r>
              <a:rPr lang="en-US" baseline="0" dirty="0"/>
              <a:t> + 62 </a:t>
            </a:r>
            <a:r>
              <a:rPr lang="en-US" baseline="0" dirty="0" err="1"/>
              <a:t>req</a:t>
            </a:r>
            <a:r>
              <a:rPr lang="en-US" baseline="0" dirty="0"/>
              <a:t> + 101 </a:t>
            </a:r>
            <a:r>
              <a:rPr lang="en-US" baseline="0" dirty="0" err="1"/>
              <a:t>tp</a:t>
            </a:r>
            <a:r>
              <a:rPr lang="en-US" baseline="0" dirty="0"/>
              <a:t>, mapping 3: 16: 31</a:t>
            </a:r>
          </a:p>
          <a:p>
            <a:r>
              <a:rPr lang="en-US" baseline="0" dirty="0"/>
              <a:t>G2 == 2 </a:t>
            </a:r>
            <a:r>
              <a:rPr lang="en-US" baseline="0" dirty="0" err="1"/>
              <a:t>obj</a:t>
            </a:r>
            <a:r>
              <a:rPr lang="en-US" baseline="0" dirty="0"/>
              <a:t> + 27 </a:t>
            </a:r>
            <a:r>
              <a:rPr lang="en-US" baseline="0" dirty="0" err="1"/>
              <a:t>req</a:t>
            </a:r>
            <a:r>
              <a:rPr lang="en-US" baseline="0" dirty="0"/>
              <a:t> +   59 </a:t>
            </a:r>
            <a:r>
              <a:rPr lang="en-US" baseline="0" dirty="0" err="1"/>
              <a:t>tp</a:t>
            </a:r>
            <a:r>
              <a:rPr lang="en-US" baseline="0" dirty="0"/>
              <a:t>, mapping 2: 6: 20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283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479B350-693B-435E-8C5C-9E9D646AE6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283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5537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Cognito: authentication, authorization, user management</a:t>
            </a:r>
          </a:p>
          <a:p>
            <a:r>
              <a:rPr lang="en-US" dirty="0"/>
              <a:t>API gateway: create, publish, access functionality from back-end services.</a:t>
            </a:r>
          </a:p>
          <a:p>
            <a:r>
              <a:rPr lang="en-US" dirty="0"/>
              <a:t>Lambda: store and run code without managing servers</a:t>
            </a:r>
          </a:p>
          <a:p>
            <a:r>
              <a:rPr lang="en-US" dirty="0"/>
              <a:t>Beanstalk: web apps with Java, </a:t>
            </a:r>
            <a:r>
              <a:rPr lang="en-US" dirty="0" err="1"/>
              <a:t>.net</a:t>
            </a:r>
            <a:r>
              <a:rPr lang="en-US" dirty="0"/>
              <a:t>, php, node.js, Python, Ruby etc. Like Apache and IIS</a:t>
            </a:r>
          </a:p>
          <a:p>
            <a:r>
              <a:rPr lang="en-US" dirty="0"/>
              <a:t>S3: storage and website files.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79B350-693B-435E-8C5C-9E9D646AE6BF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836443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79B350-693B-435E-8C5C-9E9D646AE6BF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432114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0593C0-4CB1-447C-92C6-4D37F76B622A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506343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0593C0-4CB1-447C-92C6-4D37F76B622A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988347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0593C0-4CB1-447C-92C6-4D37F76B622A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377037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283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1040C1B-DB92-4E9C-8F90-9E34757F7F0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283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93513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1040C1B-DB92-4E9C-8F90-9E34757F7F0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73024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0593C0-4CB1-447C-92C6-4D37F76B622A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65773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0593C0-4CB1-447C-92C6-4D37F76B622A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48176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0593C0-4CB1-447C-92C6-4D37F76B622A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72377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283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1040C1B-DB92-4E9C-8F90-9E34757F7F0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283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62279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Goal==6, objectives==12, requirements==251, procedures==412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283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479B350-693B-435E-8C5C-9E9D646AE6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283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89083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283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1040C1B-DB92-4E9C-8F90-9E34757F7F0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283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21510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283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1040C1B-DB92-4E9C-8F90-9E34757F7F0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283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75534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6.png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904D6-30F1-3A4A-8D23-2478B06CFBC4}" type="datetimeFigureOut">
              <a:rPr lang="en-US" smtClean="0"/>
              <a:t>6/7/2018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BBD3B-1EF2-2A41-93F5-AB5699DE3F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62607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904D6-30F1-3A4A-8D23-2478B06CFBC4}" type="datetimeFigureOut">
              <a:rPr lang="en-US" smtClean="0"/>
              <a:t>6/7/2018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BBD3B-1EF2-2A41-93F5-AB5699DE3F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42601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904D6-30F1-3A4A-8D23-2478B06CFBC4}" type="datetimeFigureOut">
              <a:rPr lang="en-US" smtClean="0"/>
              <a:t>6/7/2018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BBD3B-1EF2-2A41-93F5-AB5699DE3F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67303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904D6-30F1-3A4A-8D23-2478B06CFBC4}" type="datetimeFigureOut">
              <a:rPr lang="en-US" smtClean="0"/>
              <a:t>6/7/2018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BBD3B-1EF2-2A41-93F5-AB5699DE3F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34736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904D6-30F1-3A4A-8D23-2478B06CFBC4}" type="datetimeFigureOut">
              <a:rPr lang="en-US" smtClean="0"/>
              <a:t>6/7/2018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BBD3B-1EF2-2A41-93F5-AB5699DE3F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125370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967001"/>
            <a:ext cx="9144000" cy="389111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3944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B904D6-30F1-3A4A-8D23-2478B06CFBC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6/7/2018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EBBD3B-1EF2-2A41-93F5-AB5699DE3F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769725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315" name="Rectangle 3"/>
          <p:cNvSpPr>
            <a:spLocks noGrp="1" noChangeArrowheads="1"/>
          </p:cNvSpPr>
          <p:nvPr>
            <p:ph type="ctrTitle"/>
          </p:nvPr>
        </p:nvSpPr>
        <p:spPr>
          <a:xfrm>
            <a:off x="2339975" y="3543300"/>
            <a:ext cx="5111750" cy="1188244"/>
          </a:xfrm>
          <a:extLs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1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ea typeface="굴림" charset="-127"/>
              </a:defRPr>
            </a:lvl1pPr>
          </a:lstStyle>
          <a:p>
            <a:pPr lvl="0"/>
            <a:r>
              <a:rPr lang="ru-RU" noProof="0"/>
              <a:t>Click to edit Master title style</a:t>
            </a:r>
          </a:p>
        </p:txBody>
      </p:sp>
      <p:sp>
        <p:nvSpPr>
          <p:cNvPr id="269316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611189" y="357189"/>
            <a:ext cx="4537075" cy="378619"/>
          </a:xfrm>
          <a:extLs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1"/>
                  </a:outerShdw>
                </a:effectLst>
              </a14:hiddenEffects>
            </a:ext>
          </a:extLst>
        </p:spPr>
        <p:txBody>
          <a:bodyPr/>
          <a:lstStyle>
            <a:lvl1pPr marL="0" indent="0">
              <a:buFontTx/>
              <a:buNone/>
              <a:defRPr>
                <a:latin typeface="Futura LT Book" pitchFamily="2" charset="0"/>
              </a:defRPr>
            </a:lvl1pPr>
          </a:lstStyle>
          <a:p>
            <a:pPr lvl="0"/>
            <a:r>
              <a:rPr lang="ru-RU" noProof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5326183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680" y="288762"/>
            <a:ext cx="2366131" cy="392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567017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734929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95288" y="1816895"/>
            <a:ext cx="4100512" cy="313134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16895"/>
            <a:ext cx="4100513" cy="313134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8200365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660436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1">
          <a:blip r:embed="rId2">
            <a:lum/>
          </a:blip>
          <a:srcRect/>
          <a:stretch>
            <a:fillRect t="-43000" b="-4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7567" y="66279"/>
            <a:ext cx="8229600" cy="85725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39447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904D6-30F1-3A4A-8D23-2478B06CFBC4}" type="datetimeFigureOut">
              <a:rPr lang="en-US" smtClean="0"/>
              <a:t>6/7/2018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BBD3B-1EF2-2A41-93F5-AB5699DE3F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987627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527943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7346885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3" y="1076327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7906137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4485175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7125553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61153" y="1060849"/>
            <a:ext cx="2087563" cy="388739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95288" y="1060849"/>
            <a:ext cx="6113462" cy="388739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5583687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395291" y="1060849"/>
            <a:ext cx="8353425" cy="388739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6150761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951707" y="1290986"/>
            <a:ext cx="6109348" cy="87787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814419" y="2375413"/>
            <a:ext cx="6179422" cy="619673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6443" y="4699186"/>
            <a:ext cx="1922042" cy="361476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57642" y="4699186"/>
            <a:ext cx="2814419" cy="361476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21214" y="4699186"/>
            <a:ext cx="1922042" cy="361476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A12F79-FA4C-490E-807F-496AAA4E2FB7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146851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457200" y="0"/>
            <a:ext cx="8686800" cy="80467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 useBgFill="1"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+mn-lt"/>
                <a:cs typeface="Arial" charset="0"/>
              </a:defRPr>
            </a:lvl1pPr>
            <a:lvl2pPr>
              <a:defRPr>
                <a:latin typeface="+mn-lt"/>
                <a:cs typeface="Arial" charset="0"/>
              </a:defRPr>
            </a:lvl2pPr>
            <a:lvl3pPr>
              <a:defRPr>
                <a:latin typeface="+mn-lt"/>
                <a:cs typeface="Arial" charset="0"/>
              </a:defRPr>
            </a:lvl3pPr>
            <a:lvl4pPr>
              <a:defRPr>
                <a:latin typeface="+mn-lt"/>
                <a:cs typeface="Arial" charset="0"/>
              </a:defRPr>
            </a:lvl4pPr>
            <a:lvl5pPr>
              <a:defRPr>
                <a:latin typeface="+mn-lt"/>
                <a:cs typeface="Arial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170368-95A7-4DC9-8883-8D9C89BD544C}" type="slidenum">
              <a:rPr lang="en-US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-12358" y="1"/>
            <a:ext cx="412633" cy="80467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0" y="914400"/>
            <a:ext cx="400276" cy="422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174922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198" y="3304923"/>
            <a:ext cx="7772543" cy="1022030"/>
          </a:xfrm>
        </p:spPr>
        <p:txBody>
          <a:bodyPr anchor="t"/>
          <a:lstStyle>
            <a:lvl1pPr algn="l">
              <a:defRPr sz="32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198" y="2179613"/>
            <a:ext cx="7772543" cy="1125309"/>
          </a:xfrm>
        </p:spPr>
        <p:txBody>
          <a:bodyPr anchor="b"/>
          <a:lstStyle>
            <a:lvl1pPr marL="0" indent="0">
              <a:buNone/>
              <a:defRPr sz="1600"/>
            </a:lvl1pPr>
            <a:lvl2pPr marL="368300" indent="0">
              <a:buNone/>
              <a:defRPr sz="1400"/>
            </a:lvl2pPr>
            <a:lvl3pPr marL="736600" indent="0">
              <a:buNone/>
              <a:defRPr sz="1300"/>
            </a:lvl3pPr>
            <a:lvl4pPr marL="1104265" indent="0">
              <a:buNone/>
              <a:defRPr sz="1100"/>
            </a:lvl4pPr>
            <a:lvl5pPr marL="1472565" indent="0">
              <a:buNone/>
              <a:defRPr sz="1100"/>
            </a:lvl5pPr>
            <a:lvl6pPr marL="1840865" indent="0">
              <a:buNone/>
              <a:defRPr sz="1100"/>
            </a:lvl6pPr>
            <a:lvl7pPr marL="2209165" indent="0">
              <a:buNone/>
              <a:defRPr sz="1100"/>
            </a:lvl7pPr>
            <a:lvl8pPr marL="2577465" indent="0">
              <a:buNone/>
              <a:defRPr sz="1100"/>
            </a:lvl8pPr>
            <a:lvl9pPr marL="2945765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3FCB1F-AA2F-4260-944A-741BA36D3EA2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69648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1_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3812" y="923204"/>
            <a:ext cx="8229600" cy="356386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BBD3B-1EF2-2A41-93F5-AB5699DE3F8F}" type="slidenum">
              <a:rPr lang="en-US" smtClean="0"/>
              <a:t>‹#›</a:t>
            </a:fld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5C7318F-2D07-4530-A2FB-82839EE84FC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457200" y="1"/>
            <a:ext cx="8686800" cy="80036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284166E-1FA5-4BE2-8964-5293479C57F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-12358" y="1"/>
            <a:ext cx="412633" cy="82296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FF46B50-3018-42D9-8CDA-771C83A16BE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0" y="914400"/>
            <a:ext cx="400276" cy="42291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9E3B695-CDC8-4FFA-80C4-3589FA4186CB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/>
          <a:stretch>
            <a:fillRect/>
          </a:stretch>
        </p:blipFill>
        <p:spPr>
          <a:xfrm>
            <a:off x="555342" y="4443841"/>
            <a:ext cx="2342108" cy="59073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478307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CDEDFA98-FCFC-411F-91FB-BF68CC8B3247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8060563" y="4069910"/>
            <a:ext cx="959549" cy="959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72497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74577" y="1032788"/>
            <a:ext cx="4255950" cy="3539451"/>
          </a:xfrm>
        </p:spPr>
        <p:txBody>
          <a:bodyPr/>
          <a:lstStyle>
            <a:lvl1pPr>
              <a:defRPr sz="23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7816" y="1032788"/>
            <a:ext cx="4255950" cy="3539451"/>
          </a:xfrm>
        </p:spPr>
        <p:txBody>
          <a:bodyPr/>
          <a:lstStyle>
            <a:lvl1pPr>
              <a:defRPr sz="23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16FC01-8516-41EB-9C50-FCB154704290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943544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29" y="205483"/>
            <a:ext cx="8228742" cy="857429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631" y="1151130"/>
            <a:ext cx="4040007" cy="479816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68300" indent="0">
              <a:buNone/>
              <a:defRPr sz="1600" b="1"/>
            </a:lvl2pPr>
            <a:lvl3pPr marL="736600" indent="0">
              <a:buNone/>
              <a:defRPr sz="1400" b="1"/>
            </a:lvl3pPr>
            <a:lvl4pPr marL="1104265" indent="0">
              <a:buNone/>
              <a:defRPr sz="1300" b="1"/>
            </a:lvl4pPr>
            <a:lvl5pPr marL="1472565" indent="0">
              <a:buNone/>
              <a:defRPr sz="1300" b="1"/>
            </a:lvl5pPr>
            <a:lvl6pPr marL="1840865" indent="0">
              <a:buNone/>
              <a:defRPr sz="1300" b="1"/>
            </a:lvl6pPr>
            <a:lvl7pPr marL="2209165" indent="0">
              <a:buNone/>
              <a:defRPr sz="1300" b="1"/>
            </a:lvl7pPr>
            <a:lvl8pPr marL="2577465" indent="0">
              <a:buNone/>
              <a:defRPr sz="1300" b="1"/>
            </a:lvl8pPr>
            <a:lvl9pPr marL="2945765" indent="0">
              <a:buNone/>
              <a:defRPr sz="13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631" y="1630946"/>
            <a:ext cx="4040007" cy="2963887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4935" y="1151130"/>
            <a:ext cx="4041436" cy="479816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68300" indent="0">
              <a:buNone/>
              <a:defRPr sz="1600" b="1"/>
            </a:lvl2pPr>
            <a:lvl3pPr marL="736600" indent="0">
              <a:buNone/>
              <a:defRPr sz="1400" b="1"/>
            </a:lvl3pPr>
            <a:lvl4pPr marL="1104265" indent="0">
              <a:buNone/>
              <a:defRPr sz="1300" b="1"/>
            </a:lvl4pPr>
            <a:lvl5pPr marL="1472565" indent="0">
              <a:buNone/>
              <a:defRPr sz="1300" b="1"/>
            </a:lvl5pPr>
            <a:lvl6pPr marL="1840865" indent="0">
              <a:buNone/>
              <a:defRPr sz="1300" b="1"/>
            </a:lvl6pPr>
            <a:lvl7pPr marL="2209165" indent="0">
              <a:buNone/>
              <a:defRPr sz="1300" b="1"/>
            </a:lvl7pPr>
            <a:lvl8pPr marL="2577465" indent="0">
              <a:buNone/>
              <a:defRPr sz="1300" b="1"/>
            </a:lvl8pPr>
            <a:lvl9pPr marL="2945765" indent="0">
              <a:buNone/>
              <a:defRPr sz="13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4935" y="1630946"/>
            <a:ext cx="4041436" cy="2963887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236EB8-18AD-4F7A-AE19-3ABA434698BB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75784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656902-4A62-44AB-8623-DDE6CCEF99FB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831188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2120D7-8CEC-4A31-8091-3E50CBA64DB8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731500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32" y="204407"/>
            <a:ext cx="3007481" cy="871415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227" y="204407"/>
            <a:ext cx="5111144" cy="4390425"/>
          </a:xfrm>
        </p:spPr>
        <p:txBody>
          <a:bodyPr/>
          <a:lstStyle>
            <a:lvl1pPr>
              <a:defRPr sz="2600"/>
            </a:lvl1pPr>
            <a:lvl2pPr>
              <a:defRPr sz="23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632" y="1075821"/>
            <a:ext cx="3007481" cy="3519010"/>
          </a:xfrm>
        </p:spPr>
        <p:txBody>
          <a:bodyPr/>
          <a:lstStyle>
            <a:lvl1pPr marL="0" indent="0">
              <a:buNone/>
              <a:defRPr sz="1100"/>
            </a:lvl1pPr>
            <a:lvl2pPr marL="368300" indent="0">
              <a:buNone/>
              <a:defRPr sz="1000"/>
            </a:lvl2pPr>
            <a:lvl3pPr marL="736600" indent="0">
              <a:buNone/>
              <a:defRPr sz="800"/>
            </a:lvl3pPr>
            <a:lvl4pPr marL="1104265" indent="0">
              <a:buNone/>
              <a:defRPr sz="700"/>
            </a:lvl4pPr>
            <a:lvl5pPr marL="1472565" indent="0">
              <a:buNone/>
              <a:defRPr sz="700"/>
            </a:lvl5pPr>
            <a:lvl6pPr marL="1840865" indent="0">
              <a:buNone/>
              <a:defRPr sz="700"/>
            </a:lvl6pPr>
            <a:lvl7pPr marL="2209165" indent="0">
              <a:buNone/>
              <a:defRPr sz="700"/>
            </a:lvl7pPr>
            <a:lvl8pPr marL="2577465" indent="0">
              <a:buNone/>
              <a:defRPr sz="700"/>
            </a:lvl8pPr>
            <a:lvl9pPr marL="2945765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B3FE7C-98B9-4AD9-91E2-7D1264A2B710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180941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1904" y="3600774"/>
            <a:ext cx="5487258" cy="424949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1904" y="459377"/>
            <a:ext cx="5487258" cy="3086530"/>
          </a:xfrm>
        </p:spPr>
        <p:txBody>
          <a:bodyPr/>
          <a:lstStyle>
            <a:lvl1pPr marL="0" indent="0">
              <a:buNone/>
              <a:defRPr sz="2600"/>
            </a:lvl1pPr>
            <a:lvl2pPr marL="368300" indent="0">
              <a:buNone/>
              <a:defRPr sz="2300"/>
            </a:lvl2pPr>
            <a:lvl3pPr marL="736600" indent="0">
              <a:buNone/>
              <a:defRPr sz="1900"/>
            </a:lvl3pPr>
            <a:lvl4pPr marL="1104265" indent="0">
              <a:buNone/>
              <a:defRPr sz="1600"/>
            </a:lvl4pPr>
            <a:lvl5pPr marL="1472565" indent="0">
              <a:buNone/>
              <a:defRPr sz="1600"/>
            </a:lvl5pPr>
            <a:lvl6pPr marL="1840865" indent="0">
              <a:buNone/>
              <a:defRPr sz="1600"/>
            </a:lvl6pPr>
            <a:lvl7pPr marL="2209165" indent="0">
              <a:buNone/>
              <a:defRPr sz="1600"/>
            </a:lvl7pPr>
            <a:lvl8pPr marL="2577465" indent="0">
              <a:buNone/>
              <a:defRPr sz="1600"/>
            </a:lvl8pPr>
            <a:lvl9pPr marL="2945765" indent="0">
              <a:buNone/>
              <a:defRPr sz="16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1904" y="4025722"/>
            <a:ext cx="5487258" cy="603536"/>
          </a:xfrm>
        </p:spPr>
        <p:txBody>
          <a:bodyPr/>
          <a:lstStyle>
            <a:lvl1pPr marL="0" indent="0">
              <a:buNone/>
              <a:defRPr sz="1100"/>
            </a:lvl1pPr>
            <a:lvl2pPr marL="368300" indent="0">
              <a:buNone/>
              <a:defRPr sz="1000"/>
            </a:lvl2pPr>
            <a:lvl3pPr marL="736600" indent="0">
              <a:buNone/>
              <a:defRPr sz="800"/>
            </a:lvl3pPr>
            <a:lvl4pPr marL="1104265" indent="0">
              <a:buNone/>
              <a:defRPr sz="700"/>
            </a:lvl4pPr>
            <a:lvl5pPr marL="1472565" indent="0">
              <a:buNone/>
              <a:defRPr sz="700"/>
            </a:lvl5pPr>
            <a:lvl6pPr marL="1840865" indent="0">
              <a:buNone/>
              <a:defRPr sz="700"/>
            </a:lvl6pPr>
            <a:lvl7pPr marL="2209165" indent="0">
              <a:buNone/>
              <a:defRPr sz="700"/>
            </a:lvl7pPr>
            <a:lvl8pPr marL="2577465" indent="0">
              <a:buNone/>
              <a:defRPr sz="700"/>
            </a:lvl8pPr>
            <a:lvl9pPr marL="2945765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1A3FC6-6B60-44B5-8852-288DD565E336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659995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083F51-A16F-4996-8DFA-3D667827035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065692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14383" y="51641"/>
            <a:ext cx="2179458" cy="452059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74579" y="51641"/>
            <a:ext cx="6402517" cy="452059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96D4DC-D05B-4C0F-8A3A-E268C052BE7D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398665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1534" y="51640"/>
            <a:ext cx="7552309" cy="61967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274577" y="1032788"/>
            <a:ext cx="4255950" cy="353945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7816" y="1032788"/>
            <a:ext cx="4255950" cy="353945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13E766-C80B-47FF-84D9-F48ECD5BBE30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37062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395289" y="1060848"/>
            <a:ext cx="8353425" cy="388739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668361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1_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E62C9FE9-1E4E-4E1A-A91E-F4671BFDB37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457200" y="1"/>
            <a:ext cx="8686800" cy="80036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478307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74577" y="1032788"/>
            <a:ext cx="4255950" cy="3539451"/>
          </a:xfrm>
        </p:spPr>
        <p:txBody>
          <a:bodyPr/>
          <a:lstStyle>
            <a:lvl1pPr>
              <a:defRPr sz="23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7816" y="1032788"/>
            <a:ext cx="4255950" cy="3539451"/>
          </a:xfrm>
        </p:spPr>
        <p:txBody>
          <a:bodyPr/>
          <a:lstStyle>
            <a:lvl1pPr>
              <a:defRPr sz="23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16FC01-8516-41EB-9C50-FCB154704290}" type="slidenum">
              <a:rPr lang="en-US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4320B1B-57FA-45CA-A168-63DAFA61336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-12358" y="1"/>
            <a:ext cx="412633" cy="82296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6A11148-DAF8-4A5D-A78D-082AECD1635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0" y="914400"/>
            <a:ext cx="400276" cy="422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28492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904D6-30F1-3A4A-8D23-2478B06CFBC4}" type="datetimeFigureOut">
              <a:rPr lang="en-US" smtClean="0"/>
              <a:t>6/7/2018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BBD3B-1EF2-2A41-93F5-AB5699DE3F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70183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904D6-30F1-3A4A-8D23-2478B06CFBC4}" type="datetimeFigureOut">
              <a:rPr lang="en-US" smtClean="0"/>
              <a:t>6/7/2018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BBD3B-1EF2-2A41-93F5-AB5699DE3F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05184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904D6-30F1-3A4A-8D23-2478B06CFBC4}" type="datetimeFigureOut">
              <a:rPr lang="en-US" smtClean="0"/>
              <a:t>6/7/2018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BBD3B-1EF2-2A41-93F5-AB5699DE3F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3022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904D6-30F1-3A4A-8D23-2478B06CFBC4}" type="datetimeFigureOut">
              <a:rPr lang="en-US" smtClean="0"/>
              <a:t>6/7/2018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BBD3B-1EF2-2A41-93F5-AB5699DE3F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85133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904D6-30F1-3A4A-8D23-2478B06CFBC4}" type="datetimeFigureOut">
              <a:rPr lang="en-US" smtClean="0"/>
              <a:t>6/7/2018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BBD3B-1EF2-2A41-93F5-AB5699DE3F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37235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.jp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image" Target="../media/image9.jpe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18" Type="http://schemas.openxmlformats.org/officeDocument/2006/relationships/image" Target="../media/image6.png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28.xml"/><Relationship Id="rId16" Type="http://schemas.openxmlformats.org/officeDocument/2006/relationships/image" Target="../media/image4.png"/><Relationship Id="rId20" Type="http://schemas.openxmlformats.org/officeDocument/2006/relationships/image" Target="../media/image13.png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5" Type="http://schemas.openxmlformats.org/officeDocument/2006/relationships/image" Target="../media/image12.jpeg"/><Relationship Id="rId10" Type="http://schemas.openxmlformats.org/officeDocument/2006/relationships/slideLayout" Target="../slideLayouts/slideLayout36.xml"/><Relationship Id="rId19" Type="http://schemas.openxmlformats.org/officeDocument/2006/relationships/image" Target="../media/image7.png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B904D6-30F1-3A4A-8D23-2478B06CFBC4}" type="datetimeFigureOut">
              <a:rPr lang="en-US" smtClean="0"/>
              <a:t>6/7/2018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EBBD3B-1EF2-2A41-93F5-AB5699DE3F8F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18NCS_PPT Template2.jpg"/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7281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2" r:id="rId3"/>
    <p:sldLayoutId id="2147483663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B904D6-30F1-3A4A-8D23-2478B06CFBC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6/7/2018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EBBD3B-1EF2-2A41-93F5-AB5699DE3F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 descr="18NCS_PPT Template2.jp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58414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4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2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95289" y="1060847"/>
            <a:ext cx="8353425" cy="7560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ru-RU"/>
              <a:t>Click to edit Master title style</a:t>
            </a:r>
          </a:p>
        </p:txBody>
      </p:sp>
      <p:sp>
        <p:nvSpPr>
          <p:cNvPr id="2682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95289" y="1816894"/>
            <a:ext cx="8353425" cy="3131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ru-RU"/>
              <a:t>Click to edit Master text styles</a:t>
            </a:r>
          </a:p>
          <a:p>
            <a:pPr lvl="1"/>
            <a:r>
              <a:rPr lang="ru-RU"/>
              <a:t>Second level</a:t>
            </a:r>
          </a:p>
          <a:p>
            <a:pPr lvl="2"/>
            <a:r>
              <a:rPr lang="ru-RU"/>
              <a:t>Third level</a:t>
            </a:r>
          </a:p>
          <a:p>
            <a:pPr lvl="3"/>
            <a:r>
              <a:rPr lang="ru-RU"/>
              <a:t>Fourth level</a:t>
            </a:r>
          </a:p>
          <a:p>
            <a:pPr lvl="4"/>
            <a:r>
              <a:rPr lang="ru-RU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112568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  <p:sldLayoutId id="2147483691" r:id="rId12"/>
  </p:sldLayoutIdLst>
  <p:txStyles>
    <p:titleStyle>
      <a:lvl1pPr algn="l" rtl="0" fontAlgn="base">
        <a:spcBef>
          <a:spcPct val="0"/>
        </a:spcBef>
        <a:spcAft>
          <a:spcPct val="0"/>
        </a:spcAft>
        <a:defRPr sz="3600">
          <a:solidFill>
            <a:srgbClr val="000000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600">
          <a:solidFill>
            <a:srgbClr val="000000"/>
          </a:solidFill>
          <a:latin typeface="Futura LT Book" pitchFamily="2" charset="0"/>
        </a:defRPr>
      </a:lvl2pPr>
      <a:lvl3pPr algn="l" rtl="0" fontAlgn="base">
        <a:spcBef>
          <a:spcPct val="0"/>
        </a:spcBef>
        <a:spcAft>
          <a:spcPct val="0"/>
        </a:spcAft>
        <a:defRPr sz="3600">
          <a:solidFill>
            <a:srgbClr val="000000"/>
          </a:solidFill>
          <a:latin typeface="Futura LT Book" pitchFamily="2" charset="0"/>
        </a:defRPr>
      </a:lvl3pPr>
      <a:lvl4pPr algn="l" rtl="0" fontAlgn="base">
        <a:spcBef>
          <a:spcPct val="0"/>
        </a:spcBef>
        <a:spcAft>
          <a:spcPct val="0"/>
        </a:spcAft>
        <a:defRPr sz="3600">
          <a:solidFill>
            <a:srgbClr val="000000"/>
          </a:solidFill>
          <a:latin typeface="Futura LT Book" pitchFamily="2" charset="0"/>
        </a:defRPr>
      </a:lvl4pPr>
      <a:lvl5pPr algn="l" rtl="0" fontAlgn="base">
        <a:spcBef>
          <a:spcPct val="0"/>
        </a:spcBef>
        <a:spcAft>
          <a:spcPct val="0"/>
        </a:spcAft>
        <a:defRPr sz="3600">
          <a:solidFill>
            <a:srgbClr val="000000"/>
          </a:solidFill>
          <a:latin typeface="Futura LT Book" pitchFamily="2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rgbClr val="000000"/>
          </a:solidFill>
          <a:latin typeface="Futura LT Book" pitchFamily="2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rgbClr val="000000"/>
          </a:solidFill>
          <a:latin typeface="Futura LT Book" pitchFamily="2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rgbClr val="000000"/>
          </a:solidFill>
          <a:latin typeface="Futura LT Book" pitchFamily="2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rgbClr val="000000"/>
          </a:solidFill>
          <a:latin typeface="Futura LT Book" pitchFamily="2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000">
          <a:solidFill>
            <a:srgbClr val="000000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rgbClr val="000000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rgbClr val="000000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0000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0000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0000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0000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0000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 cstate="print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6" cstate="print"/>
          <a:stretch>
            <a:fillRect/>
          </a:stretch>
        </p:blipFill>
        <p:spPr>
          <a:xfrm>
            <a:off x="457200" y="1"/>
            <a:ext cx="8686800" cy="800362"/>
          </a:xfrm>
          <a:prstGeom prst="rect">
            <a:avLst/>
          </a:prstGeom>
        </p:spPr>
      </p:pic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39496" y="90345"/>
            <a:ext cx="8257032" cy="6196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81630" tIns="40815" rIns="81630" bIns="40815" numCol="1" anchor="ctr" anchorCtr="0" compatLnSpc="1"/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39496" y="914400"/>
            <a:ext cx="8384272" cy="38630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81630" tIns="40815" rIns="81630" bIns="40815" numCol="1" anchor="t" anchorCtr="0" compatLnSpc="1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789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39496" y="4777429"/>
            <a:ext cx="1904881" cy="343187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81630" tIns="40815" rIns="81630" bIns="40815" numCol="1" anchor="t" anchorCtr="0" compatLnSpc="1"/>
          <a:lstStyle>
            <a:lvl1pPr eaLnBrk="1" hangingPunct="1">
              <a:defRPr sz="1100"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789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220760" y="4781977"/>
            <a:ext cx="2894504" cy="343187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81630" tIns="40815" rIns="81630" bIns="40815" numCol="1" anchor="t" anchorCtr="0" compatLnSpc="1"/>
          <a:lstStyle>
            <a:lvl1pPr algn="ctr" eaLnBrk="1" hangingPunct="1">
              <a:defRPr sz="1100"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789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8887" y="4777429"/>
            <a:ext cx="1904881" cy="343187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81630" tIns="40815" rIns="81630" bIns="40815" numCol="1" anchor="t" anchorCtr="0" compatLnSpc="1"/>
          <a:lstStyle>
            <a:lvl1pPr algn="r" eaLnBrk="1" hangingPunct="1">
              <a:defRPr sz="1100">
                <a:latin typeface="Arial" charset="0"/>
              </a:defRPr>
            </a:lvl1pPr>
          </a:lstStyle>
          <a:p>
            <a:pPr>
              <a:defRPr/>
            </a:pPr>
            <a:fld id="{A4047B44-69E7-466A-9BF2-E4A9C65115C3}" type="slidenum">
              <a:rPr lang="en-US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7" cstate="print"/>
          <a:stretch>
            <a:fillRect/>
          </a:stretch>
        </p:blipFill>
        <p:spPr>
          <a:xfrm>
            <a:off x="-12358" y="1"/>
            <a:ext cx="412633" cy="82296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8" cstate="print"/>
          <a:stretch>
            <a:fillRect/>
          </a:stretch>
        </p:blipFill>
        <p:spPr>
          <a:xfrm>
            <a:off x="0" y="914400"/>
            <a:ext cx="400276" cy="42291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19" cstate="print"/>
          <a:stretch>
            <a:fillRect/>
          </a:stretch>
        </p:blipFill>
        <p:spPr>
          <a:xfrm>
            <a:off x="639464" y="4644421"/>
            <a:ext cx="2342108" cy="49408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0" cstate="print"/>
          <a:stretch>
            <a:fillRect/>
          </a:stretch>
        </p:blipFill>
        <p:spPr>
          <a:xfrm>
            <a:off x="7485279" y="4584477"/>
            <a:ext cx="1438489" cy="522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43674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  <p:sldLayoutId id="2147483705" r:id="rId13"/>
  </p:sldLayoutIdLst>
  <p:txStyles>
    <p:titleStyle>
      <a:lvl1pPr algn="l" defTabSz="816610" rtl="0" eaLnBrk="0" fontAlgn="base" hangingPunct="0">
        <a:spcBef>
          <a:spcPct val="0"/>
        </a:spcBef>
        <a:spcAft>
          <a:spcPct val="0"/>
        </a:spcAft>
        <a:defRPr sz="2900" b="1">
          <a:solidFill>
            <a:schemeClr val="tx2"/>
          </a:solidFill>
          <a:latin typeface="+mj-lt"/>
          <a:ea typeface="+mj-ea"/>
          <a:cs typeface="+mj-cs"/>
        </a:defRPr>
      </a:lvl1pPr>
      <a:lvl2pPr algn="l" defTabSz="816610" rtl="0" eaLnBrk="0" fontAlgn="base" hangingPunct="0">
        <a:spcBef>
          <a:spcPct val="0"/>
        </a:spcBef>
        <a:spcAft>
          <a:spcPct val="0"/>
        </a:spcAft>
        <a:defRPr sz="2900" b="1">
          <a:solidFill>
            <a:schemeClr val="tx2"/>
          </a:solidFill>
          <a:latin typeface="Garamond" pitchFamily="18" charset="0"/>
        </a:defRPr>
      </a:lvl2pPr>
      <a:lvl3pPr algn="l" defTabSz="816610" rtl="0" eaLnBrk="0" fontAlgn="base" hangingPunct="0">
        <a:spcBef>
          <a:spcPct val="0"/>
        </a:spcBef>
        <a:spcAft>
          <a:spcPct val="0"/>
        </a:spcAft>
        <a:defRPr sz="2900" b="1">
          <a:solidFill>
            <a:schemeClr val="tx2"/>
          </a:solidFill>
          <a:latin typeface="Garamond" pitchFamily="18" charset="0"/>
        </a:defRPr>
      </a:lvl3pPr>
      <a:lvl4pPr algn="l" defTabSz="816610" rtl="0" eaLnBrk="0" fontAlgn="base" hangingPunct="0">
        <a:spcBef>
          <a:spcPct val="0"/>
        </a:spcBef>
        <a:spcAft>
          <a:spcPct val="0"/>
        </a:spcAft>
        <a:defRPr sz="2900" b="1">
          <a:solidFill>
            <a:schemeClr val="tx2"/>
          </a:solidFill>
          <a:latin typeface="Garamond" pitchFamily="18" charset="0"/>
        </a:defRPr>
      </a:lvl4pPr>
      <a:lvl5pPr algn="l" defTabSz="816610" rtl="0" eaLnBrk="0" fontAlgn="base" hangingPunct="0">
        <a:spcBef>
          <a:spcPct val="0"/>
        </a:spcBef>
        <a:spcAft>
          <a:spcPct val="0"/>
        </a:spcAft>
        <a:defRPr sz="2900" b="1">
          <a:solidFill>
            <a:schemeClr val="tx2"/>
          </a:solidFill>
          <a:latin typeface="Garamond" pitchFamily="18" charset="0"/>
        </a:defRPr>
      </a:lvl5pPr>
      <a:lvl6pPr marL="368300" algn="l" defTabSz="816610" rtl="0" fontAlgn="base">
        <a:spcBef>
          <a:spcPct val="0"/>
        </a:spcBef>
        <a:spcAft>
          <a:spcPct val="0"/>
        </a:spcAft>
        <a:defRPr sz="2900" b="1">
          <a:solidFill>
            <a:schemeClr val="tx2"/>
          </a:solidFill>
          <a:latin typeface="Garamond" pitchFamily="18" charset="0"/>
        </a:defRPr>
      </a:lvl6pPr>
      <a:lvl7pPr marL="736600" algn="l" defTabSz="816610" rtl="0" fontAlgn="base">
        <a:spcBef>
          <a:spcPct val="0"/>
        </a:spcBef>
        <a:spcAft>
          <a:spcPct val="0"/>
        </a:spcAft>
        <a:defRPr sz="2900" b="1">
          <a:solidFill>
            <a:schemeClr val="tx2"/>
          </a:solidFill>
          <a:latin typeface="Garamond" pitchFamily="18" charset="0"/>
        </a:defRPr>
      </a:lvl7pPr>
      <a:lvl8pPr marL="1104265" algn="l" defTabSz="816610" rtl="0" fontAlgn="base">
        <a:spcBef>
          <a:spcPct val="0"/>
        </a:spcBef>
        <a:spcAft>
          <a:spcPct val="0"/>
        </a:spcAft>
        <a:defRPr sz="2900" b="1">
          <a:solidFill>
            <a:schemeClr val="tx2"/>
          </a:solidFill>
          <a:latin typeface="Garamond" pitchFamily="18" charset="0"/>
        </a:defRPr>
      </a:lvl8pPr>
      <a:lvl9pPr marL="1472565" algn="l" defTabSz="816610" rtl="0" fontAlgn="base">
        <a:spcBef>
          <a:spcPct val="0"/>
        </a:spcBef>
        <a:spcAft>
          <a:spcPct val="0"/>
        </a:spcAft>
        <a:defRPr sz="2900" b="1">
          <a:solidFill>
            <a:schemeClr val="tx2"/>
          </a:solidFill>
          <a:latin typeface="Garamond" pitchFamily="18" charset="0"/>
        </a:defRPr>
      </a:lvl9pPr>
    </p:titleStyle>
    <p:bodyStyle>
      <a:lvl1pPr marL="305435" indent="-305435" algn="l" defTabSz="816610" rtl="0" eaLnBrk="0" fontAlgn="base" hangingPunct="0">
        <a:spcBef>
          <a:spcPct val="20000"/>
        </a:spcBef>
        <a:spcAft>
          <a:spcPct val="0"/>
        </a:spcAft>
        <a:buChar char="•"/>
        <a:defRPr sz="2300">
          <a:solidFill>
            <a:schemeClr val="tx1"/>
          </a:solidFill>
          <a:latin typeface="+mn-lt"/>
          <a:ea typeface="+mn-ea"/>
          <a:cs typeface="+mn-cs"/>
        </a:defRPr>
      </a:lvl1pPr>
      <a:lvl2pPr marL="663575" indent="-255905" algn="l" defTabSz="816610" rtl="0" eaLnBrk="0" fontAlgn="base" hangingPunct="0">
        <a:spcBef>
          <a:spcPct val="20000"/>
        </a:spcBef>
        <a:spcAft>
          <a:spcPct val="0"/>
        </a:spcAft>
        <a:buChar char="–"/>
        <a:defRPr sz="1900">
          <a:solidFill>
            <a:schemeClr val="tx1"/>
          </a:solidFill>
          <a:latin typeface="+mn-lt"/>
        </a:defRPr>
      </a:lvl2pPr>
      <a:lvl3pPr marL="1020445" indent="-203200" algn="l" defTabSz="816610" rtl="0" eaLnBrk="0" fontAlgn="base" hangingPunct="0">
        <a:spcBef>
          <a:spcPct val="20000"/>
        </a:spcBef>
        <a:spcAft>
          <a:spcPct val="0"/>
        </a:spcAft>
        <a:buChar char="•"/>
        <a:defRPr sz="1600">
          <a:solidFill>
            <a:schemeClr val="tx1"/>
          </a:solidFill>
          <a:latin typeface="+mn-lt"/>
        </a:defRPr>
      </a:lvl3pPr>
      <a:lvl4pPr marL="1428115" indent="-203200" algn="l" defTabSz="816610" rtl="0" eaLnBrk="0" fontAlgn="base" hangingPunct="0">
        <a:spcBef>
          <a:spcPct val="20000"/>
        </a:spcBef>
        <a:spcAft>
          <a:spcPct val="0"/>
        </a:spcAft>
        <a:buChar char="–"/>
        <a:defRPr sz="1300">
          <a:solidFill>
            <a:schemeClr val="tx1"/>
          </a:solidFill>
          <a:latin typeface="+mn-lt"/>
        </a:defRPr>
      </a:lvl4pPr>
      <a:lvl5pPr marL="1837055" indent="-204470" algn="l" defTabSz="816610" rtl="0" eaLnBrk="0" fontAlgn="base" hangingPunct="0">
        <a:spcBef>
          <a:spcPct val="20000"/>
        </a:spcBef>
        <a:spcAft>
          <a:spcPct val="0"/>
        </a:spcAft>
        <a:buChar char="»"/>
        <a:defRPr sz="1000">
          <a:solidFill>
            <a:schemeClr val="tx1"/>
          </a:solidFill>
          <a:latin typeface="+mn-lt"/>
        </a:defRPr>
      </a:lvl5pPr>
      <a:lvl6pPr marL="2205355" indent="-204470" algn="l" defTabSz="816610" rtl="0" fontAlgn="base">
        <a:spcBef>
          <a:spcPct val="20000"/>
        </a:spcBef>
        <a:spcAft>
          <a:spcPct val="0"/>
        </a:spcAft>
        <a:buChar char="»"/>
        <a:defRPr sz="1000">
          <a:solidFill>
            <a:schemeClr val="tx1"/>
          </a:solidFill>
          <a:latin typeface="+mn-lt"/>
        </a:defRPr>
      </a:lvl6pPr>
      <a:lvl7pPr marL="2573655" indent="-204470" algn="l" defTabSz="816610" rtl="0" fontAlgn="base">
        <a:spcBef>
          <a:spcPct val="20000"/>
        </a:spcBef>
        <a:spcAft>
          <a:spcPct val="0"/>
        </a:spcAft>
        <a:buChar char="»"/>
        <a:defRPr sz="1000">
          <a:solidFill>
            <a:schemeClr val="tx1"/>
          </a:solidFill>
          <a:latin typeface="+mn-lt"/>
        </a:defRPr>
      </a:lvl7pPr>
      <a:lvl8pPr marL="2941320" indent="-204470" algn="l" defTabSz="816610" rtl="0" fontAlgn="base">
        <a:spcBef>
          <a:spcPct val="20000"/>
        </a:spcBef>
        <a:spcAft>
          <a:spcPct val="0"/>
        </a:spcAft>
        <a:buChar char="»"/>
        <a:defRPr sz="1000">
          <a:solidFill>
            <a:schemeClr val="tx1"/>
          </a:solidFill>
          <a:latin typeface="+mn-lt"/>
        </a:defRPr>
      </a:lvl8pPr>
      <a:lvl9pPr marL="3309620" indent="-204470" algn="l" defTabSz="816610" rtl="0" fontAlgn="base">
        <a:spcBef>
          <a:spcPct val="20000"/>
        </a:spcBef>
        <a:spcAft>
          <a:spcPct val="0"/>
        </a:spcAft>
        <a:buChar char="»"/>
        <a:defRPr sz="1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73596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68300" algn="l" defTabSz="73596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736600" algn="l" defTabSz="73596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104265" algn="l" defTabSz="73596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472565" algn="l" defTabSz="73596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40865" algn="l" defTabSz="73596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09165" algn="l" defTabSz="73596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7465" algn="l" defTabSz="73596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45765" algn="l" defTabSz="73596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9.jpg"/><Relationship Id="rId4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9.jpg"/><Relationship Id="rId4" Type="http://schemas.openxmlformats.org/officeDocument/2006/relationships/image" Target="../media/image3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42.emf"/><Relationship Id="rId4" Type="http://schemas.openxmlformats.org/officeDocument/2006/relationships/image" Target="../media/image4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43.png"/><Relationship Id="rId4" Type="http://schemas.openxmlformats.org/officeDocument/2006/relationships/image" Target="../media/image4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4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4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4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43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7.jp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jpg"/><Relationship Id="rId9" Type="http://schemas.openxmlformats.org/officeDocument/2006/relationships/image" Target="../media/image2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36.emf"/><Relationship Id="rId4" Type="http://schemas.openxmlformats.org/officeDocument/2006/relationships/image" Target="../media/image51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5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8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8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8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8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8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8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8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70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8NCS_PPT Cove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71122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ABF56F6A-0673-40AF-AC13-E33635E76B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62012" y="923862"/>
            <a:ext cx="6104468" cy="36068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09795574-8FC9-4AEB-91F3-34BFE3769C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59034"/>
            <a:ext cx="8229600" cy="478307"/>
          </a:xfrm>
        </p:spPr>
        <p:txBody>
          <a:bodyPr>
            <a:no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Organizations performed risk assessments (&lt;50%)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AD6AA09-1658-4191-9ED7-6BDFB967819D}"/>
              </a:ext>
            </a:extLst>
          </p:cNvPr>
          <p:cNvSpPr txBox="1"/>
          <p:nvPr/>
        </p:nvSpPr>
        <p:spPr>
          <a:xfrm>
            <a:off x="3280833" y="4707467"/>
            <a:ext cx="400334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PwC’s 2018 Global Economic Crime and Fraud Survey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7F0AB2C-DD03-401B-9456-3C6EECCF4F99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46867" y="1886707"/>
            <a:ext cx="1314450" cy="3619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1011E87-FA36-49A2-9D5A-CFB70ADFFDC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9032" y="2144408"/>
            <a:ext cx="1190321" cy="66984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79B91C9-F667-4E9F-9B5A-039B2ACD8605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010842" y="1515907"/>
            <a:ext cx="709702" cy="3708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0F729DD-5F31-45A1-8728-5E557FE48817}"/>
              </a:ext>
            </a:extLst>
          </p:cNvPr>
          <p:cNvSpPr txBox="1"/>
          <p:nvPr/>
        </p:nvSpPr>
        <p:spPr>
          <a:xfrm>
            <a:off x="978334" y="2960563"/>
            <a:ext cx="851515" cy="369332"/>
          </a:xfrm>
          <a:prstGeom prst="rect">
            <a:avLst/>
          </a:prstGeom>
          <a:solidFill>
            <a:srgbClr val="0070C0"/>
          </a:solidFill>
        </p:spPr>
        <p:txBody>
          <a:bodyPr wrap="none" rtlCol="0">
            <a:spAutoFit/>
          </a:bodyPr>
          <a:lstStyle/>
          <a:p>
            <a:r>
              <a:rPr lang="en-US" sz="1800" b="1" dirty="0">
                <a:solidFill>
                  <a:schemeClr val="bg1"/>
                </a:solidFill>
                <a:latin typeface="Arial" charset="0"/>
                <a:cs typeface="Arial" charset="0"/>
              </a:rPr>
              <a:t>GDPR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C3DE420-6449-482A-9361-52DE77E2789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26240" y="3002562"/>
            <a:ext cx="991658" cy="508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01253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6789DFC-BF9E-4B43-970A-7228F353E8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1"/>
                </a:solidFill>
              </a:rPr>
              <a:t>Financial Crisis Model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EBAEA69-898B-405E-B292-963983582F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7003" y="804446"/>
            <a:ext cx="5447208" cy="365117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7A0096B-0BEC-40B8-9966-C0FEF9500FF4}"/>
              </a:ext>
            </a:extLst>
          </p:cNvPr>
          <p:cNvSpPr txBox="1"/>
          <p:nvPr/>
        </p:nvSpPr>
        <p:spPr>
          <a:xfrm>
            <a:off x="3374967" y="4757245"/>
            <a:ext cx="358001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Federal Reserve</a:t>
            </a:r>
          </a:p>
        </p:txBody>
      </p:sp>
    </p:spTree>
    <p:extLst>
      <p:ext uri="{BB962C8B-B14F-4D97-AF65-F5344CB8AC3E}">
        <p14:creationId xmlns:p14="http://schemas.microsoft.com/office/powerpoint/2010/main" val="27050890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F1C61E3-9438-4308-A961-50BD1BCD1F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1"/>
                </a:solidFill>
              </a:rPr>
              <a:t>Risk Assessments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F68C031-6CB0-49DD-BE4B-C3A58DF9165D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68070" y="1563011"/>
            <a:ext cx="2864425" cy="230107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2C126CE-9844-431E-8FF4-86D9427BCE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2174" y="1475553"/>
            <a:ext cx="2854132" cy="238853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D1EA96D-084E-40E2-B237-51C8B45305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5258" y="1522849"/>
            <a:ext cx="2185159" cy="23412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3CDF7B8-FDD5-44A5-AD41-CAD281E9CA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516944">
            <a:off x="2491193" y="3852728"/>
            <a:ext cx="785906" cy="47838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5676D48-B421-433F-ADA8-4499D44BCA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516944">
            <a:off x="5774769" y="3852750"/>
            <a:ext cx="785906" cy="477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33649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 txBox="1">
            <a:spLocks noGrp="1"/>
          </p:cNvSpPr>
          <p:nvPr>
            <p:ph type="title" idx="4294967295"/>
          </p:nvPr>
        </p:nvSpPr>
        <p:spPr>
          <a:xfrm>
            <a:off x="0" y="225473"/>
            <a:ext cx="822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FF00"/>
                </a:solidFill>
              </a:rPr>
              <a:t>A Fundamental Issue</a:t>
            </a:r>
          </a:p>
        </p:txBody>
      </p:sp>
      <p:sp>
        <p:nvSpPr>
          <p:cNvPr id="4" name="Subtitle 3"/>
          <p:cNvSpPr>
            <a:spLocks noGrp="1"/>
          </p:cNvSpPr>
          <p:nvPr>
            <p:ph idx="4294967295"/>
          </p:nvPr>
        </p:nvSpPr>
        <p:spPr>
          <a:xfrm>
            <a:off x="282633" y="1457499"/>
            <a:ext cx="8229600" cy="2976014"/>
          </a:xfrm>
        </p:spPr>
        <p:txBody>
          <a:bodyPr>
            <a:noAutofit/>
          </a:bodyPr>
          <a:lstStyle/>
          <a:p>
            <a:r>
              <a:rPr lang="en-US" sz="2400" dirty="0">
                <a:solidFill>
                  <a:schemeClr val="tx2"/>
                </a:solidFill>
              </a:rPr>
              <a:t>Academic-Industry collaboration </a:t>
            </a:r>
          </a:p>
          <a:p>
            <a:r>
              <a:rPr lang="en-US" sz="2400" dirty="0">
                <a:solidFill>
                  <a:schemeClr val="tx2"/>
                </a:solidFill>
              </a:rPr>
              <a:t>Cybersecurity workforce development </a:t>
            </a:r>
          </a:p>
          <a:p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 algn="ctr">
              <a:buNone/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Wayne Summers</a:t>
            </a:r>
          </a:p>
          <a:p>
            <a:pPr marL="0" indent="0" algn="ctr">
              <a:buNone/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Chair TSYS School of Computer Science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222" y="4050236"/>
            <a:ext cx="2491468" cy="63851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4220AA4-262E-469B-9B68-86300C7798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45513" y="3823820"/>
            <a:ext cx="959549" cy="95954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4B2DA5D-B7B3-4C04-BBB6-C8472416C94F}"/>
              </a:ext>
            </a:extLst>
          </p:cNvPr>
          <p:cNvSpPr txBox="1"/>
          <p:nvPr/>
        </p:nvSpPr>
        <p:spPr>
          <a:xfrm flipH="1">
            <a:off x="3101376" y="4866501"/>
            <a:ext cx="364864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Thursday, June 7, 2018. 3:30-4:15. North Hall – Salon 2</a:t>
            </a:r>
          </a:p>
        </p:txBody>
      </p:sp>
    </p:spTree>
    <p:extLst>
      <p:ext uri="{BB962C8B-B14F-4D97-AF65-F5344CB8AC3E}">
        <p14:creationId xmlns:p14="http://schemas.microsoft.com/office/powerpoint/2010/main" val="36767554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">
            <a:extLst>
              <a:ext uri="{FF2B5EF4-FFF2-40B4-BE49-F238E27FC236}">
                <a16:creationId xmlns:a16="http://schemas.microsoft.com/office/drawing/2014/main" id="{6D270F51-F536-40AA-8928-C55A15704C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Academic-Industry collaboration 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01540C7-0C53-4169-9857-C02CDE22C0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4838" y="966818"/>
            <a:ext cx="8700994" cy="4107206"/>
          </a:xfrm>
        </p:spPr>
        <p:txBody>
          <a:bodyPr>
            <a:normAutofit/>
          </a:bodyPr>
          <a:lstStyle/>
          <a:p>
            <a:pPr marL="457200" lvl="1" indent="0">
              <a:buNone/>
            </a:pPr>
            <a:endParaRPr lang="en-US" dirty="0"/>
          </a:p>
          <a:p>
            <a:pPr lvl="1"/>
            <a:endParaRPr lang="en-US" dirty="0"/>
          </a:p>
          <a:p>
            <a:pPr marL="457200" lvl="1" indent="0">
              <a:buNone/>
            </a:pPr>
            <a:r>
              <a:rPr lang="en-US" dirty="0"/>
              <a:t>TSYS needed mainframe programmers (1990s)</a:t>
            </a:r>
          </a:p>
          <a:p>
            <a:pPr marL="1028700" lvl="2" indent="-342900">
              <a:buFont typeface="Wingdings" panose="05000000000000000000" pitchFamily="2" charset="2"/>
              <a:buChar char="è"/>
            </a:pPr>
            <a:r>
              <a:rPr lang="en-US" dirty="0">
                <a:sym typeface="Wingdings" charset="2"/>
              </a:rPr>
              <a:t>ICAPP (10 course / 2 semester) </a:t>
            </a:r>
          </a:p>
          <a:p>
            <a:pPr marL="1028700" lvl="2" indent="-342900">
              <a:buFont typeface="Wingdings" panose="05000000000000000000" pitchFamily="2" charset="2"/>
              <a:buChar char="è"/>
            </a:pPr>
            <a:r>
              <a:rPr lang="en-US" dirty="0">
                <a:sym typeface="Wingdings" charset="2"/>
              </a:rPr>
              <a:t>Trained over 1000 mainframe programmers</a:t>
            </a:r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8308627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TSYS Gifts</a:t>
            </a:r>
          </a:p>
          <a:p>
            <a:pPr lvl="1"/>
            <a:r>
              <a:rPr lang="en-US" dirty="0"/>
              <a:t>2002 = $500K [treat like endowment; no strings]</a:t>
            </a:r>
          </a:p>
          <a:p>
            <a:pPr lvl="1"/>
            <a:r>
              <a:rPr lang="en-US" dirty="0"/>
              <a:t>2006 = $170K [support hiring Security faculty]</a:t>
            </a:r>
          </a:p>
          <a:p>
            <a:pPr lvl="2"/>
            <a:r>
              <a:rPr lang="en-US" dirty="0"/>
              <a:t>Used to train faculty</a:t>
            </a:r>
          </a:p>
          <a:p>
            <a:pPr lvl="1"/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Academic-Industry collaboration </a:t>
            </a:r>
          </a:p>
        </p:txBody>
      </p:sp>
    </p:spTree>
    <p:extLst>
      <p:ext uri="{BB962C8B-B14F-4D97-AF65-F5344CB8AC3E}">
        <p14:creationId xmlns:p14="http://schemas.microsoft.com/office/powerpoint/2010/main" val="24181697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endParaRPr lang="en-US" dirty="0"/>
          </a:p>
          <a:p>
            <a:r>
              <a:rPr lang="en-US" dirty="0"/>
              <a:t>TSYS (and everyone else) needs Cybersecurity Professionals</a:t>
            </a:r>
          </a:p>
          <a:p>
            <a:r>
              <a:rPr lang="en-US" dirty="0" err="1"/>
              <a:t>Cyberseek</a:t>
            </a:r>
            <a:r>
              <a:rPr lang="en-US" dirty="0"/>
              <a:t>:</a:t>
            </a:r>
          </a:p>
          <a:p>
            <a:pPr lvl="1"/>
            <a:r>
              <a:rPr lang="en-US" dirty="0"/>
              <a:t>US = 301,873</a:t>
            </a:r>
          </a:p>
          <a:p>
            <a:pPr lvl="1"/>
            <a:r>
              <a:rPr lang="en-US" dirty="0"/>
              <a:t>GA = 10,927</a:t>
            </a:r>
          </a:p>
          <a:p>
            <a:pPr lvl="1"/>
            <a:r>
              <a:rPr lang="en-US" dirty="0"/>
              <a:t>Columbus = 293</a:t>
            </a:r>
          </a:p>
          <a:p>
            <a:pPr lvl="1"/>
            <a:r>
              <a:rPr lang="en-US" dirty="0"/>
              <a:t>TSYS = 30+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Today’s Challenge</a:t>
            </a:r>
          </a:p>
        </p:txBody>
      </p:sp>
    </p:spTree>
    <p:extLst>
      <p:ext uri="{BB962C8B-B14F-4D97-AF65-F5344CB8AC3E}">
        <p14:creationId xmlns:p14="http://schemas.microsoft.com/office/powerpoint/2010/main" val="33417967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TSYS’s gift $5 million to CSU</a:t>
            </a:r>
          </a:p>
          <a:p>
            <a:r>
              <a:rPr lang="en-US" dirty="0"/>
              <a:t>$500K = Arts and Leadership Training</a:t>
            </a:r>
          </a:p>
          <a:p>
            <a:r>
              <a:rPr lang="en-US" dirty="0"/>
              <a:t>$2 million = Computer Science/IT (endowment)</a:t>
            </a:r>
          </a:p>
          <a:p>
            <a:r>
              <a:rPr lang="en-US" dirty="0"/>
              <a:t>$500K = startup Cyber Center</a:t>
            </a:r>
          </a:p>
          <a:p>
            <a:r>
              <a:rPr lang="en-US" dirty="0"/>
              <a:t>$2 million Sustain Cyber Center (endowment)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Academic-Industry collaboration </a:t>
            </a:r>
          </a:p>
        </p:txBody>
      </p:sp>
    </p:spTree>
    <p:extLst>
      <p:ext uri="{BB962C8B-B14F-4D97-AF65-F5344CB8AC3E}">
        <p14:creationId xmlns:p14="http://schemas.microsoft.com/office/powerpoint/2010/main" val="223673991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PROBLEM</a:t>
            </a:r>
          </a:p>
          <a:p>
            <a:endParaRPr lang="en-US" dirty="0"/>
          </a:p>
          <a:p>
            <a:r>
              <a:rPr lang="en-US" dirty="0"/>
              <a:t>“We gave you all of this money, where are our cyber employees?”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r>
              <a:rPr lang="en-US" noProof="0"/>
              <a:t>Columbus State University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E8B06AE9-4AF9-41FF-9DDD-C6A6E2A1D016}" type="slidenum">
              <a:rPr lang="en-US" noProof="0" smtClean="0"/>
              <a:pPr lvl="0"/>
              <a:t>18</a:t>
            </a:fld>
            <a:endParaRPr lang="en-US" noProof="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Building a Center for Cybersecurity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4294967295"/>
          </p:nvPr>
        </p:nvSpPr>
        <p:spPr>
          <a:xfrm>
            <a:off x="0" y="4767263"/>
            <a:ext cx="2133600" cy="274637"/>
          </a:xfrm>
        </p:spPr>
        <p:txBody>
          <a:bodyPr/>
          <a:lstStyle/>
          <a:p>
            <a:pPr lvl="0"/>
            <a:fld id="{AA921CEA-577E-462B-8C59-42710455CB32}" type="datetime1">
              <a:rPr lang="en-US" noProof="0" smtClean="0"/>
              <a:pPr lvl="0"/>
              <a:t>6/7/2018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10425919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M.S. Applied Computer Science  (2003)</a:t>
            </a:r>
          </a:p>
          <a:p>
            <a:r>
              <a:rPr lang="en-US" dirty="0"/>
              <a:t>I.S.O., I.S.P. Graduate Certificates (2008)</a:t>
            </a:r>
          </a:p>
          <a:p>
            <a:r>
              <a:rPr lang="en-US" dirty="0"/>
              <a:t>B.S.  </a:t>
            </a:r>
            <a:r>
              <a:rPr lang="en-US" dirty="0" err="1"/>
              <a:t>CompSci</a:t>
            </a:r>
            <a:r>
              <a:rPr lang="en-US" dirty="0"/>
              <a:t> (Cybersecurity track) (2015)</a:t>
            </a:r>
          </a:p>
          <a:p>
            <a:r>
              <a:rPr lang="en-US" dirty="0"/>
              <a:t>Cybersecurity undergraduate certificate (2015)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CSU Cybersecurity Programs</a:t>
            </a:r>
          </a:p>
        </p:txBody>
      </p:sp>
    </p:spTree>
    <p:extLst>
      <p:ext uri="{BB962C8B-B14F-4D97-AF65-F5344CB8AC3E}">
        <p14:creationId xmlns:p14="http://schemas.microsoft.com/office/powerpoint/2010/main" val="42927062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1371600" y="2798233"/>
            <a:ext cx="6400800" cy="1773768"/>
          </a:xfrm>
        </p:spPr>
        <p:txBody>
          <a:bodyPr>
            <a:noAutofit/>
          </a:bodyPr>
          <a:lstStyle/>
          <a:p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Paul Wang, Ph.D.</a:t>
            </a:r>
          </a:p>
          <a:p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Wayne Summers, Ph.D.</a:t>
            </a:r>
          </a:p>
          <a:p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Taylor Woods, Student</a:t>
            </a:r>
          </a:p>
        </p:txBody>
      </p:sp>
      <p:sp>
        <p:nvSpPr>
          <p:cNvPr id="5" name="Title 4"/>
          <p:cNvSpPr txBox="1">
            <a:spLocks noGrp="1"/>
          </p:cNvSpPr>
          <p:nvPr>
            <p:ph type="ctrTitle"/>
          </p:nvPr>
        </p:nvSpPr>
        <p:spPr>
          <a:xfrm>
            <a:off x="190691" y="1446680"/>
            <a:ext cx="876261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Risk Analysis for Financial Banking and Processing</a:t>
            </a:r>
            <a:br>
              <a:rPr lang="en-US" sz="2800" b="1" dirty="0"/>
            </a:br>
            <a:r>
              <a:rPr lang="en-US" sz="2800" b="1" dirty="0"/>
              <a:t>using Artificial Intelligence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222" y="4050236"/>
            <a:ext cx="2491468" cy="63851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4220AA4-262E-469B-9B68-86300C7798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45513" y="3823820"/>
            <a:ext cx="959549" cy="95954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4B2DA5D-B7B3-4C04-BBB6-C8472416C94F}"/>
              </a:ext>
            </a:extLst>
          </p:cNvPr>
          <p:cNvSpPr txBox="1"/>
          <p:nvPr/>
        </p:nvSpPr>
        <p:spPr>
          <a:xfrm flipH="1">
            <a:off x="3101376" y="4866501"/>
            <a:ext cx="364864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Thursday, June 7, 2018. 3:30-4:15. North Hall – Salon 2</a:t>
            </a:r>
          </a:p>
        </p:txBody>
      </p:sp>
    </p:spTree>
    <p:extLst>
      <p:ext uri="{BB962C8B-B14F-4D97-AF65-F5344CB8AC3E}">
        <p14:creationId xmlns:p14="http://schemas.microsoft.com/office/powerpoint/2010/main" val="2032588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23812" y="923204"/>
            <a:ext cx="8229600" cy="3864292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“We don’t want computer programmers!!”</a:t>
            </a:r>
          </a:p>
          <a:p>
            <a:r>
              <a:rPr lang="en-US" dirty="0"/>
              <a:t>“We need them now!!”</a:t>
            </a:r>
          </a:p>
          <a:p>
            <a:r>
              <a:rPr lang="en-US" dirty="0"/>
              <a:t>“We want them to have skills and not have to train them!!”</a:t>
            </a:r>
          </a:p>
          <a:p>
            <a:r>
              <a:rPr lang="en-US" dirty="0"/>
              <a:t>=================================</a:t>
            </a:r>
          </a:p>
          <a:p>
            <a:r>
              <a:rPr lang="en-US" dirty="0"/>
              <a:t>“it takes 4 years to earn a 4 year degree”</a:t>
            </a:r>
          </a:p>
          <a:p>
            <a:r>
              <a:rPr lang="en-US" dirty="0"/>
              <a:t>“we graduate computer scientists”</a:t>
            </a:r>
          </a:p>
          <a:p>
            <a:r>
              <a:rPr lang="en-US" dirty="0"/>
              <a:t>“We educate, not train”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PROBLEMS</a:t>
            </a:r>
          </a:p>
        </p:txBody>
      </p:sp>
    </p:spTree>
    <p:extLst>
      <p:ext uri="{BB962C8B-B14F-4D97-AF65-F5344CB8AC3E}">
        <p14:creationId xmlns:p14="http://schemas.microsoft.com/office/powerpoint/2010/main" val="205586504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206375"/>
            <a:ext cx="8229600" cy="477838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FFFF00"/>
                </a:solidFill>
              </a:rPr>
              <a:t>Georgia Solution – Nexus Degree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232756" y="1478107"/>
            <a:ext cx="8229600" cy="3563938"/>
          </a:xfrm>
        </p:spPr>
        <p:txBody>
          <a:bodyPr>
            <a:normAutofit/>
          </a:bodyPr>
          <a:lstStyle/>
          <a:p>
            <a:r>
              <a:rPr lang="en-US" dirty="0"/>
              <a:t>“intended for anyone interested in pursuing a high demand career “</a:t>
            </a:r>
          </a:p>
          <a:p>
            <a:r>
              <a:rPr lang="en-US" dirty="0"/>
              <a:t>18 credit hours with minimum requirement of 12 credit hours of upper-division courses</a:t>
            </a:r>
          </a:p>
          <a:p>
            <a:r>
              <a:rPr lang="en-US" dirty="0"/>
              <a:t>must include at least 6 credit hours substantive experiential learning component</a:t>
            </a:r>
          </a:p>
          <a:p>
            <a:r>
              <a:rPr lang="en-US" dirty="0"/>
              <a:t>not eligible for federal financial aid as a stand-alone option (low cost)</a:t>
            </a:r>
          </a:p>
          <a:p>
            <a:r>
              <a:rPr lang="en-US" dirty="0"/>
              <a:t>curriculum must be in direct alignment with the employment sector endorsed talent development framework</a:t>
            </a:r>
          </a:p>
        </p:txBody>
      </p:sp>
    </p:spTree>
    <p:extLst>
      <p:ext uri="{BB962C8B-B14F-4D97-AF65-F5344CB8AC3E}">
        <p14:creationId xmlns:p14="http://schemas.microsoft.com/office/powerpoint/2010/main" val="363593859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095881-AF0F-4215-AC3A-D65AC964AD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Risk analysis: from human intelligence to AI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7B1D237-29C6-4CA6-B9E1-54676750649F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68070" y="1563011"/>
            <a:ext cx="2864425" cy="230107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C651C33-0185-4F3B-91BF-4294BB8741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2174" y="1475553"/>
            <a:ext cx="2854132" cy="238853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02A3D44-4B14-401B-A7B3-CAF06F388F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5258" y="1522849"/>
            <a:ext cx="2185159" cy="23412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02EA1DF-4A01-43FB-9D00-2F9B3F9DA6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516944">
            <a:off x="2491193" y="3852728"/>
            <a:ext cx="785906" cy="47838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86158FF-9D85-45C2-8056-C17ED7CC16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516944">
            <a:off x="5774769" y="3852750"/>
            <a:ext cx="785906" cy="477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38144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DevOps to </a:t>
            </a:r>
            <a:r>
              <a:rPr lang="en-US" dirty="0" err="1"/>
              <a:t>DevSecOps</a:t>
            </a:r>
            <a:endParaRPr lang="en-US" dirty="0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266647" y="1718831"/>
            <a:ext cx="2397293" cy="2618447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164830" y="96407"/>
            <a:ext cx="647952" cy="66284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64323" y="1607419"/>
            <a:ext cx="5042117" cy="2461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284470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Security as Compliance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23440"/>
            <a:ext cx="8305800" cy="3602796"/>
          </a:xfrm>
        </p:spPr>
        <p:txBody>
          <a:bodyPr>
            <a:normAutofit fontScale="92500" lnSpcReduction="20000"/>
          </a:bodyPr>
          <a:lstStyle/>
          <a:p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OmegaFi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Information Security Policy </a:t>
            </a:r>
          </a:p>
          <a:p>
            <a:pPr lvl="1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PCI DSS v3.1 (2016)</a:t>
            </a:r>
          </a:p>
          <a:p>
            <a:pPr lvl="1"/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PCI-DSS v3.2 </a:t>
            </a:r>
          </a:p>
          <a:p>
            <a:pPr lvl="1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Payment Card Industry (PCI) Data Security Standard (DSS) Requirements and Security Assessment Procedures V3.2 (2016)</a:t>
            </a: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GDPR</a:t>
            </a:r>
          </a:p>
          <a:p>
            <a:pPr lvl="1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Enforcement date: May 25, 2018</a:t>
            </a:r>
          </a:p>
          <a:p>
            <a:pPr lvl="1"/>
            <a:endParaRPr lang="en-US" sz="1600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ISO 13569</a:t>
            </a:r>
          </a:p>
          <a:p>
            <a:pPr lvl="1"/>
            <a:r>
              <a:rPr lang="en-US" sz="16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Financial services -- Information security guidelines (2005)</a:t>
            </a:r>
          </a:p>
          <a:p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ISO 27001</a:t>
            </a:r>
          </a:p>
          <a:p>
            <a:pPr lvl="1"/>
            <a:r>
              <a:rPr lang="en-US" sz="16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Information technology — Security techniques — Information security management systems — Requirements (2013)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229600" y="155694"/>
            <a:ext cx="583392" cy="63721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0296" y="1206327"/>
            <a:ext cx="1358607" cy="764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412685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2223" y="32268"/>
            <a:ext cx="8229600" cy="760637"/>
          </a:xfrm>
        </p:spPr>
        <p:txBody>
          <a:bodyPr>
            <a:normAutofit/>
          </a:bodyPr>
          <a:lstStyle/>
          <a:p>
            <a:r>
              <a:rPr lang="en-US" sz="2800" u="sng" dirty="0"/>
              <a:t>PCI-DSS v3.2</a:t>
            </a:r>
            <a:br>
              <a:rPr lang="en-US" dirty="0"/>
            </a:br>
            <a:r>
              <a:rPr lang="en-US" sz="1350" dirty="0"/>
              <a:t>Goals and Requirements </a:t>
            </a:r>
            <a:r>
              <a:rPr lang="en-US" sz="975" dirty="0"/>
              <a:t>(left) | </a:t>
            </a:r>
            <a:r>
              <a:rPr lang="en-US" sz="1350" dirty="0"/>
              <a:t>Requirement, Objective, Test Procedure, and Guidance </a:t>
            </a:r>
            <a:r>
              <a:rPr lang="en-US" sz="975" dirty="0"/>
              <a:t>(right)</a:t>
            </a:r>
            <a:endParaRPr lang="en-US" dirty="0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4572000" y="1047749"/>
            <a:ext cx="4286977" cy="3394075"/>
          </a:xfrm>
          <a:prstGeom prst="rect">
            <a:avLst/>
          </a:prstGeom>
        </p:spPr>
      </p:pic>
      <p:pic>
        <p:nvPicPr>
          <p:cNvPr id="8" name="Content Placeholder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33400" y="1428750"/>
            <a:ext cx="3922886" cy="27432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229600" y="155694"/>
            <a:ext cx="583392" cy="637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975353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Duplications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4300" y="914399"/>
            <a:ext cx="8429467" cy="407340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229600" y="155694"/>
            <a:ext cx="583392" cy="637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056994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u="sng" dirty="0"/>
              <a:t>PCI-DSS v3.2</a:t>
            </a:r>
            <a:br>
              <a:rPr lang="en-US" dirty="0"/>
            </a:br>
            <a:r>
              <a:rPr lang="en-US" sz="1350" dirty="0"/>
              <a:t>Architecture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386688" y="155694"/>
            <a:ext cx="3357012" cy="487511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229600" y="155694"/>
            <a:ext cx="583392" cy="637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07501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1022" y="113533"/>
            <a:ext cx="7140119" cy="786926"/>
          </a:xfrm>
        </p:spPr>
        <p:txBody>
          <a:bodyPr/>
          <a:lstStyle/>
          <a:p>
            <a:r>
              <a:rPr lang="en-US" dirty="0"/>
              <a:t>PCI-DSS – </a:t>
            </a:r>
            <a:r>
              <a:rPr lang="en-US" sz="1800" dirty="0"/>
              <a:t>Database Diagram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900986" y="942620"/>
            <a:ext cx="7647724" cy="4129507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229600" y="155694"/>
            <a:ext cx="583392" cy="637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63594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57150"/>
            <a:ext cx="8229600" cy="735755"/>
          </a:xfrm>
        </p:spPr>
        <p:txBody>
          <a:bodyPr>
            <a:normAutofit/>
          </a:bodyPr>
          <a:lstStyle/>
          <a:p>
            <a:r>
              <a:rPr lang="en-US" u="sng" dirty="0"/>
              <a:t>PCI-DSS v3.2  </a:t>
            </a:r>
            <a:r>
              <a:rPr lang="en-US" sz="1350" dirty="0"/>
              <a:t>Framework relationships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754712" y="883173"/>
            <a:ext cx="5907621" cy="4176689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229600" y="155694"/>
            <a:ext cx="583392" cy="637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53818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87F0DD49-32AA-4131-B768-3A63B2B145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5876" y="2917162"/>
            <a:ext cx="2382215" cy="15795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ED91AB9-67C6-4489-A735-32F874A0F8D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19640" y="1437048"/>
            <a:ext cx="3362327" cy="14822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16445D0-9F2B-4CBF-ABB0-8380BCAD1A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1423599"/>
            <a:ext cx="3076575" cy="14859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5E4DEEA-951F-45C0-B45C-9F99E354B599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638553" y="2999607"/>
            <a:ext cx="1314450" cy="36195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4BF1CF3-69AE-4847-B597-08BB5DF0540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0836" y="3297330"/>
            <a:ext cx="1190321" cy="66984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CC8A82F-92CC-45EC-8159-A0B2A8911D3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42278" y="4440446"/>
            <a:ext cx="709702" cy="3708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23CCC17-095F-4766-A73E-B5BA5D025FE4}"/>
              </a:ext>
            </a:extLst>
          </p:cNvPr>
          <p:cNvSpPr txBox="1"/>
          <p:nvPr/>
        </p:nvSpPr>
        <p:spPr>
          <a:xfrm>
            <a:off x="5469239" y="2992225"/>
            <a:ext cx="851515" cy="369332"/>
          </a:xfrm>
          <a:prstGeom prst="rect">
            <a:avLst/>
          </a:prstGeom>
          <a:solidFill>
            <a:srgbClr val="0070C0"/>
          </a:solidFill>
        </p:spPr>
        <p:txBody>
          <a:bodyPr wrap="none" rtlCol="0">
            <a:spAutoFit/>
          </a:bodyPr>
          <a:lstStyle/>
          <a:p>
            <a:r>
              <a:rPr lang="en-US" sz="1800" b="1" dirty="0">
                <a:solidFill>
                  <a:schemeClr val="bg1"/>
                </a:solidFill>
                <a:latin typeface="Arial" charset="0"/>
                <a:cs typeface="Arial" charset="0"/>
              </a:rPr>
              <a:t>GDPR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18DA03C-60C0-4AAF-926C-1E248058A2A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563606" y="3967178"/>
            <a:ext cx="984780" cy="549645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3BB22CAC-B698-4DE7-AF40-7138A6C9377F}"/>
              </a:ext>
            </a:extLst>
          </p:cNvPr>
          <p:cNvSpPr/>
          <p:nvPr/>
        </p:nvSpPr>
        <p:spPr>
          <a:xfrm>
            <a:off x="2540171" y="978321"/>
            <a:ext cx="3314700" cy="3229890"/>
          </a:xfrm>
          <a:prstGeom prst="ellipse">
            <a:avLst/>
          </a:prstGeom>
          <a:solidFill>
            <a:schemeClr val="accent1">
              <a:alpha val="13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537144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3535"/>
            <a:ext cx="8229600" cy="377955"/>
          </a:xfrm>
        </p:spPr>
        <p:txBody>
          <a:bodyPr/>
          <a:lstStyle/>
          <a:p>
            <a:r>
              <a:rPr lang="en-US" sz="2400" b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Compliance and Threat Analysis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47769" y="1842713"/>
            <a:ext cx="1310507" cy="140017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548020" y="1842714"/>
            <a:ext cx="1408361" cy="140017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558276" y="550310"/>
            <a:ext cx="5717684" cy="4593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305347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CAA6338-0EDA-42DF-A6FD-908F43414E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40376" y="110905"/>
            <a:ext cx="3642731" cy="565196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 we do better?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753F76C-A204-4B6A-8EDE-C5FFEFFA98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7467" y="1197032"/>
            <a:ext cx="4989816" cy="33084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6751981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 err="1"/>
              <a:t>viCyber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Funded by National Security Agency</a:t>
            </a:r>
          </a:p>
          <a:p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Intelligent Curriculum Development Tool</a:t>
            </a:r>
          </a:p>
          <a:p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Assistant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for rapid development of cybersecurity curriculum </a:t>
            </a:r>
          </a:p>
          <a:p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Uses visual mapping combined with rule-based reasoning</a:t>
            </a: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Ensures course design is governed by the NICE framework by providing </a:t>
            </a:r>
          </a:p>
          <a:p>
            <a:pPr lvl="1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interactive feedback and </a:t>
            </a:r>
          </a:p>
          <a:p>
            <a:pPr lvl="1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suggestions for improvement during course design process </a:t>
            </a: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457FA6A-D12A-432F-86B3-FDF993A6BC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77213" y="230243"/>
            <a:ext cx="959549" cy="959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656840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2600" y="31750"/>
            <a:ext cx="8229600" cy="365021"/>
          </a:xfrm>
        </p:spPr>
        <p:txBody>
          <a:bodyPr>
            <a:noAutofit/>
          </a:bodyPr>
          <a:lstStyle/>
          <a:p>
            <a:r>
              <a:rPr lang="en-US" sz="3600" dirty="0"/>
              <a:t>System Architecture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457200" y="478556"/>
            <a:ext cx="8638278" cy="4607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205394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Curriculum/Training Design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809750"/>
            <a:ext cx="2826428" cy="20574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971550"/>
            <a:ext cx="5695485" cy="4095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267020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Evaluation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032" y="1276350"/>
            <a:ext cx="4195656" cy="30480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1581150"/>
            <a:ext cx="4236934" cy="2546749"/>
          </a:xfrm>
          <a:prstGeom prst="rect">
            <a:avLst/>
          </a:prstGeom>
        </p:spPr>
      </p:pic>
      <p:cxnSp>
        <p:nvCxnSpPr>
          <p:cNvPr id="9" name="Straight Arrow Connector 8"/>
          <p:cNvCxnSpPr/>
          <p:nvPr/>
        </p:nvCxnSpPr>
        <p:spPr>
          <a:xfrm flipH="1" flipV="1">
            <a:off x="3200400" y="3105150"/>
            <a:ext cx="838200" cy="1371600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2608281" y="4479823"/>
            <a:ext cx="18974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Strong connection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 flipV="1">
            <a:off x="5715000" y="3028950"/>
            <a:ext cx="1295400" cy="1447800"/>
          </a:xfrm>
          <a:prstGeom prst="straightConnector1">
            <a:avLst/>
          </a:prstGeom>
          <a:ln w="635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4859527" y="4476750"/>
            <a:ext cx="13195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Mouse-over</a:t>
            </a:r>
          </a:p>
        </p:txBody>
      </p:sp>
    </p:spTree>
    <p:extLst>
      <p:ext uri="{BB962C8B-B14F-4D97-AF65-F5344CB8AC3E}">
        <p14:creationId xmlns:p14="http://schemas.microsoft.com/office/powerpoint/2010/main" val="286088903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9BD6E1-E129-40BB-A0C6-EFFC1E29F3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Risk Analysis with Machine Learning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37BD94-0A77-4422-B1E7-99E90B2E26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9925" y="958526"/>
            <a:ext cx="8424235" cy="1825213"/>
          </a:xfrm>
        </p:spPr>
        <p:txBody>
          <a:bodyPr/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Machine learning is to gather a lot of information and let AI to </a:t>
            </a:r>
          </a:p>
          <a:p>
            <a:pPr lvl="1"/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Judge whether an input is “correct” within certain category. Or</a:t>
            </a:r>
          </a:p>
          <a:p>
            <a:pPr lvl="1"/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Predict an action. </a:t>
            </a: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Natural Language Processing (NLP) is a part of AI that deals with language (written or spoken)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A651CAD-E0D6-4370-B117-DE9C5FF32D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94000" y="2432049"/>
            <a:ext cx="3204290" cy="268157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66535AC-82BD-4DD9-87EB-E5A5160AB3E9}"/>
              </a:ext>
            </a:extLst>
          </p:cNvPr>
          <p:cNvSpPr txBox="1"/>
          <p:nvPr/>
        </p:nvSpPr>
        <p:spPr>
          <a:xfrm flipH="1">
            <a:off x="969775" y="2830972"/>
            <a:ext cx="338666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GDPR Compliance analysis:</a:t>
            </a:r>
          </a:p>
          <a:p>
            <a:endParaRPr lang="en-US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Dataset: GDPR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Model training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Evaluation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Deploy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836999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5143" y="-498"/>
            <a:ext cx="7699361" cy="5143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18160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0E2E722-6A55-40B6-A70D-7A0AAD2565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756" y="0"/>
            <a:ext cx="8489777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250534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D15597A-7694-439E-8322-BBC8A6C71F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495" y="0"/>
            <a:ext cx="8413673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16115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B4CF617-7085-49B1-B3E0-6AB7DF51F6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3665" y="0"/>
            <a:ext cx="5138176" cy="5143500"/>
          </a:xfrm>
          <a:prstGeom prst="rect">
            <a:avLst/>
          </a:prstGeom>
        </p:spPr>
      </p:pic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86B6A4B0-E7A1-4241-BB69-988685C4ED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3812" y="1263535"/>
            <a:ext cx="2479853" cy="3223538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Categorize</a:t>
            </a:r>
          </a:p>
          <a:p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Select</a:t>
            </a:r>
          </a:p>
          <a:p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Implement</a:t>
            </a:r>
          </a:p>
          <a:p>
            <a:r>
              <a:rPr lang="en-US" sz="2400" b="1" dirty="0"/>
              <a:t>Assess</a:t>
            </a:r>
          </a:p>
          <a:p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Authorize</a:t>
            </a:r>
          </a:p>
          <a:p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Monitor</a:t>
            </a:r>
          </a:p>
        </p:txBody>
      </p:sp>
      <p:sp>
        <p:nvSpPr>
          <p:cNvPr id="8" name="Title 3">
            <a:extLst>
              <a:ext uri="{FF2B5EF4-FFF2-40B4-BE49-F238E27FC236}">
                <a16:creationId xmlns:a16="http://schemas.microsoft.com/office/drawing/2014/main" id="{AB404206-A601-49B5-94CB-CDD73FAE3A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5979"/>
            <a:ext cx="3061855" cy="478307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1"/>
                </a:solidFill>
              </a:rPr>
              <a:t>RMF 2.0</a:t>
            </a:r>
          </a:p>
        </p:txBody>
      </p:sp>
    </p:spTree>
    <p:extLst>
      <p:ext uri="{BB962C8B-B14F-4D97-AF65-F5344CB8AC3E}">
        <p14:creationId xmlns:p14="http://schemas.microsoft.com/office/powerpoint/2010/main" val="73106834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C2D28A2-59B8-49A1-971A-AAC6D74848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443" y="0"/>
            <a:ext cx="844353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660095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2322B71-8BBA-47D4-ADCD-0E460318A1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3450" y="0"/>
            <a:ext cx="8226108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075306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A19E1F-1D90-43C0-B37A-6F60C0FF14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OmegaFi</a:t>
            </a:r>
            <a:r>
              <a:rPr lang="en-US" dirty="0"/>
              <a:t> Security Policy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D723B55-D579-4620-9AF3-49BCE6DCFE8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78696" y="891954"/>
            <a:ext cx="5518203" cy="41469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A28C7BB-62B7-4F23-B76E-AF47D7529C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053" y="2345768"/>
            <a:ext cx="2915281" cy="619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956166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C3021C-1D37-4547-AC50-551C67744E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Google Privacy Policy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AC6835F-551C-4157-98C7-5A569E2A75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9389" y="914400"/>
            <a:ext cx="5474379" cy="4241126"/>
          </a:xfrm>
          <a:prstGeom prst="rect">
            <a:avLst/>
          </a:prstGeom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D5D5BB8-E3C9-4FAE-B522-9B1F96802A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57202" y="2383815"/>
            <a:ext cx="2914690" cy="733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401657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496" y="60714"/>
            <a:ext cx="8257032" cy="619673"/>
          </a:xfrm>
        </p:spPr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496" y="884769"/>
            <a:ext cx="8384272" cy="3863029"/>
          </a:xfrm>
        </p:spPr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649" y="-1056"/>
            <a:ext cx="8208169" cy="281463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2649" y="2727857"/>
            <a:ext cx="8208169" cy="128587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2649" y="3843337"/>
            <a:ext cx="8208169" cy="1300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630743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37A22759-E09C-4F6D-849C-5F9A25925B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289" y="1240141"/>
            <a:ext cx="8353425" cy="2007967"/>
          </a:xfrm>
        </p:spPr>
        <p:txBody>
          <a:bodyPr/>
          <a:lstStyle/>
          <a:p>
            <a:r>
              <a:rPr lang="en-US" b="1" dirty="0"/>
              <a:t>Demo</a:t>
            </a:r>
            <a:br>
              <a:rPr lang="en-US" dirty="0"/>
            </a:br>
            <a:r>
              <a:rPr lang="en-US" sz="3200" dirty="0"/>
              <a:t>Risk Assessments using Machine learning</a:t>
            </a:r>
            <a:br>
              <a:rPr lang="en-US" sz="3200" dirty="0"/>
            </a:br>
            <a:r>
              <a:rPr lang="en-US" sz="2400" dirty="0"/>
              <a:t>(for financial processing and beyond)</a:t>
            </a:r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1ABE3671-1F6F-4444-8C5D-0B8C4274D9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289" y="3724102"/>
            <a:ext cx="8353425" cy="1656397"/>
          </a:xfrm>
        </p:spPr>
        <p:txBody>
          <a:bodyPr/>
          <a:lstStyle/>
          <a:p>
            <a:pPr marL="0" indent="0" algn="ctr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642567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88E823A-EFF4-43FD-9B54-327A458E20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Real time systems</a:t>
            </a:r>
          </a:p>
          <a:p>
            <a:r>
              <a:rPr lang="en-US" dirty="0"/>
              <a:t>Penetration testing</a:t>
            </a:r>
          </a:p>
          <a:p>
            <a:r>
              <a:rPr lang="en-US" b="1" dirty="0"/>
              <a:t>Compliance/Privacy</a:t>
            </a:r>
          </a:p>
          <a:p>
            <a:r>
              <a:rPr lang="en-US" dirty="0"/>
              <a:t>Incident response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CC1DB18-B980-4539-9560-16734AF5BB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1"/>
                </a:solidFill>
              </a:rPr>
              <a:t>Cyber Risk Analysis</a:t>
            </a:r>
          </a:p>
        </p:txBody>
      </p:sp>
    </p:spTree>
    <p:extLst>
      <p:ext uri="{BB962C8B-B14F-4D97-AF65-F5344CB8AC3E}">
        <p14:creationId xmlns:p14="http://schemas.microsoft.com/office/powerpoint/2010/main" val="324692639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1535" y="51640"/>
            <a:ext cx="6382624" cy="619673"/>
          </a:xfrm>
        </p:spPr>
        <p:txBody>
          <a:bodyPr/>
          <a:lstStyle/>
          <a:p>
            <a:pPr algn="ctr"/>
            <a:r>
              <a:rPr lang="en-US" sz="3200" dirty="0"/>
              <a:t>Take-away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496" y="1052727"/>
            <a:ext cx="8384272" cy="3085876"/>
          </a:xfrm>
        </p:spPr>
        <p:txBody>
          <a:bodyPr/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Risk analysis for financial sector </a:t>
            </a:r>
          </a:p>
          <a:p>
            <a:pPr lvl="1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Excel -&gt; Visual Mapping -&gt; Machine Learning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PCI-DSS databases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GDPR Compliance – Machine Learning</a:t>
            </a:r>
          </a:p>
          <a:p>
            <a:pPr lvl="1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ISO, FISMA, HIPPA etc. </a:t>
            </a:r>
          </a:p>
          <a:p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viCyber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– AI tool for</a:t>
            </a:r>
          </a:p>
          <a:p>
            <a:pPr lvl="1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Cybersecurity training and workforce development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920016" y="1248728"/>
            <a:ext cx="876300" cy="95714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82714" y="4269407"/>
            <a:ext cx="8614720" cy="400110"/>
          </a:xfrm>
          <a:prstGeom prst="rect">
            <a:avLst/>
          </a:prstGeom>
          <a:noFill/>
          <a:effectLst>
            <a:glow rad="63500">
              <a:srgbClr val="009999"/>
            </a:glow>
            <a:outerShdw blurRad="50800" dist="50800" dir="5400000" algn="ctr" rotWithShape="0">
              <a:schemeClr val="bg1"/>
            </a:outerShdw>
          </a:effectLst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Calibri" pitchFamily="34" charset="0"/>
                <a:ea typeface="+mn-ea"/>
                <a:cs typeface="+mn-cs"/>
              </a:rPr>
              <a:t>Cybersecurity = Hardware + intelligence + Software + Policy + Operation (</a:t>
            </a:r>
            <a:r>
              <a:rPr kumimoji="0" lang="en-US" sz="2000" b="1" i="0" u="none" strike="noStrike" kern="1200" cap="none" spc="0" normalizeH="0" baseline="0" noProof="0" dirty="0" err="1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Calibri" pitchFamily="34" charset="0"/>
                <a:ea typeface="+mn-ea"/>
                <a:cs typeface="+mn-cs"/>
              </a:rPr>
              <a:t>HiSPO</a:t>
            </a:r>
            <a:r>
              <a:rPr kumimoji="0" lang="en-US" sz="2000" b="1" i="0" u="none" strike="noStrike" kern="1200" cap="none" spc="0" normalizeH="0" baseline="0" noProof="0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Calibri" pitchFamily="34" charset="0"/>
                <a:ea typeface="+mn-ea"/>
                <a:cs typeface="+mn-cs"/>
              </a:rPr>
              <a:t>)</a:t>
            </a:r>
            <a:endParaRPr kumimoji="0" lang="en-US" sz="2000" b="1" i="0" u="none" strike="noStrike" kern="1200" cap="none" spc="0" normalizeH="0" baseline="0" noProof="0" dirty="0">
              <a:ln w="11430"/>
              <a:gradFill>
                <a:gsLst>
                  <a:gs pos="0">
                    <a:srgbClr val="3333CC">
                      <a:tint val="70000"/>
                      <a:satMod val="245000"/>
                    </a:srgbClr>
                  </a:gs>
                  <a:gs pos="75000">
                    <a:srgbClr val="3333CC">
                      <a:tint val="90000"/>
                      <a:shade val="60000"/>
                      <a:satMod val="240000"/>
                    </a:srgbClr>
                  </a:gs>
                  <a:gs pos="100000">
                    <a:srgbClr val="3333CC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pic>
        <p:nvPicPr>
          <p:cNvPr id="6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01525" y="166466"/>
            <a:ext cx="124526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B67582D-BA49-46CF-B616-FF40A211038A}"/>
              </a:ext>
            </a:extLst>
          </p:cNvPr>
          <p:cNvSpPr txBox="1"/>
          <p:nvPr/>
        </p:nvSpPr>
        <p:spPr>
          <a:xfrm>
            <a:off x="7994183" y="4611900"/>
            <a:ext cx="102944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Wang, 2015</a:t>
            </a:r>
          </a:p>
        </p:txBody>
      </p:sp>
    </p:spTree>
    <p:extLst>
      <p:ext uri="{BB962C8B-B14F-4D97-AF65-F5344CB8AC3E}">
        <p14:creationId xmlns:p14="http://schemas.microsoft.com/office/powerpoint/2010/main" val="148050214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A87D6C1-4A83-4093-87BC-A3347072D2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29887" y="1424247"/>
            <a:ext cx="7772400" cy="3618807"/>
          </a:xfrm>
        </p:spPr>
        <p:txBody>
          <a:bodyPr>
            <a:normAutofit fontScale="90000"/>
          </a:bodyPr>
          <a:lstStyle/>
          <a:p>
            <a:r>
              <a:rPr lang="en-US" sz="4000" b="1" dirty="0"/>
              <a:t>Paul Wang, Ph.D.</a:t>
            </a:r>
            <a:br>
              <a:rPr lang="en-US" sz="3200" dirty="0"/>
            </a:br>
            <a:br>
              <a:rPr lang="en-US" sz="3200" dirty="0"/>
            </a:br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paul.wang@computer.org</a:t>
            </a:r>
            <a:b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703-629-7936 (cell)</a:t>
            </a:r>
            <a:b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@</a:t>
            </a:r>
            <a:r>
              <a:rPr lang="en-US" sz="32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PaulSWang</a:t>
            </a:r>
            <a:b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https://www.linkedin.com/in/paulwangedu/</a:t>
            </a:r>
            <a:b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http://csc.columbusstate.edu/wangp/</a:t>
            </a:r>
            <a:b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endParaRPr lang="en-US" sz="3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56935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5A201F9-D86C-44AB-BD71-EA3D6F34FF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1664" y="2209615"/>
            <a:ext cx="2466544" cy="139178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65672A9-9A3B-4B76-A2BF-AC81C486BA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07965" y="1242653"/>
            <a:ext cx="3396009" cy="160831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225C5CE-1859-43DF-8D24-97213A324E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38822" y="3031690"/>
            <a:ext cx="3534294" cy="154585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9B32144-77C3-47AF-8EA7-CBBC96672E8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53109" y="2711357"/>
            <a:ext cx="2466543" cy="459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80162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01540C7-0C53-4169-9857-C02CDE22C0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3812" y="1122709"/>
            <a:ext cx="8229600" cy="3563869"/>
          </a:xfrm>
        </p:spPr>
        <p:txBody>
          <a:bodyPr>
            <a:normAutofit/>
          </a:bodyPr>
          <a:lstStyle/>
          <a:p>
            <a:r>
              <a:rPr lang="en-US" sz="2800" dirty="0"/>
              <a:t>Threats and vulnerabilities in financial banking industry and compliance</a:t>
            </a:r>
          </a:p>
          <a:p>
            <a:r>
              <a:rPr lang="en-US" sz="2800" dirty="0">
                <a:solidFill>
                  <a:schemeClr val="tx2"/>
                </a:solidFill>
              </a:rPr>
              <a:t>Academic-Industry collaboration </a:t>
            </a:r>
          </a:p>
          <a:p>
            <a:r>
              <a:rPr lang="en-US" sz="2800" dirty="0">
                <a:solidFill>
                  <a:schemeClr val="tx2"/>
                </a:solidFill>
              </a:rPr>
              <a:t>Cybersecurity workforce development </a:t>
            </a:r>
          </a:p>
          <a:p>
            <a:r>
              <a:rPr lang="en-US" sz="2800" dirty="0"/>
              <a:t>Risk analysis: from human intelligence to AI </a:t>
            </a:r>
          </a:p>
          <a:p>
            <a:r>
              <a:rPr lang="en-US" sz="2800" dirty="0">
                <a:solidFill>
                  <a:schemeClr val="accent3">
                    <a:lumMod val="50000"/>
                  </a:schemeClr>
                </a:solidFill>
              </a:rPr>
              <a:t>Demo</a:t>
            </a:r>
            <a:r>
              <a:rPr lang="en-US" sz="2800" dirty="0"/>
              <a:t> </a:t>
            </a:r>
          </a:p>
          <a:p>
            <a:endParaRPr lang="en-US" sz="2800" dirty="0"/>
          </a:p>
          <a:p>
            <a:endParaRPr lang="en-US" sz="2800" dirty="0"/>
          </a:p>
          <a:p>
            <a:endParaRPr lang="en-US" sz="280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D270F51-F536-40AA-8928-C55A15704C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1"/>
                </a:solidFill>
              </a:rPr>
              <a:t>Content</a:t>
            </a:r>
          </a:p>
        </p:txBody>
      </p:sp>
    </p:spTree>
    <p:extLst>
      <p:ext uri="{BB962C8B-B14F-4D97-AF65-F5344CB8AC3E}">
        <p14:creationId xmlns:p14="http://schemas.microsoft.com/office/powerpoint/2010/main" val="3372825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A702B505-ADA5-47C9-9C4D-ED4B00B59F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0"/>
            <a:ext cx="8686800" cy="51263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3844"/>
            <a:ext cx="2779221" cy="273382"/>
          </a:xfrm>
        </p:spPr>
        <p:txBody>
          <a:bodyPr>
            <a:normAutofit fontScale="90000"/>
          </a:bodyPr>
          <a:lstStyle/>
          <a:p>
            <a:r>
              <a:rPr lang="en-US" sz="2000" dirty="0"/>
              <a:t>Heatmap of Vulnerabilities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974677" y="51005"/>
            <a:ext cx="104186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Federal Reserve</a:t>
            </a:r>
          </a:p>
        </p:txBody>
      </p:sp>
    </p:spTree>
    <p:extLst>
      <p:ext uri="{BB962C8B-B14F-4D97-AF65-F5344CB8AC3E}">
        <p14:creationId xmlns:p14="http://schemas.microsoft.com/office/powerpoint/2010/main" val="35326497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7F3654D-B55D-4E39-AFC5-22848804C8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328" y="152114"/>
            <a:ext cx="8229600" cy="478307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1"/>
                </a:solidFill>
              </a:rPr>
              <a:t>Threat Intelligence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7BB2A0B-1DC0-425E-8F6C-6663F98CBC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9535" y="951219"/>
            <a:ext cx="3596896" cy="340159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82E52F0-E78A-47DA-A37A-EA3FD762A3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5613" y="951219"/>
            <a:ext cx="3592591" cy="359804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DD19C53-9054-4A63-9315-602E217F09A5}"/>
              </a:ext>
            </a:extLst>
          </p:cNvPr>
          <p:cNvSpPr txBox="1"/>
          <p:nvPr/>
        </p:nvSpPr>
        <p:spPr>
          <a:xfrm>
            <a:off x="4261657" y="4703330"/>
            <a:ext cx="325858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IBM</a:t>
            </a:r>
          </a:p>
        </p:txBody>
      </p:sp>
    </p:spTree>
    <p:extLst>
      <p:ext uri="{BB962C8B-B14F-4D97-AF65-F5344CB8AC3E}">
        <p14:creationId xmlns:p14="http://schemas.microsoft.com/office/powerpoint/2010/main" val="7188373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Non-compliant PCI responses by finance companies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25892" y="1255059"/>
            <a:ext cx="3488267" cy="3203627"/>
          </a:xfrm>
        </p:spPr>
        <p:txBody>
          <a:bodyPr/>
          <a:lstStyle/>
          <a:p>
            <a:pPr marL="0" indent="0">
              <a:buNone/>
            </a:pPr>
            <a:r>
              <a:rPr lang="en-US" sz="1800" dirty="0"/>
              <a:t>PCI 1 Issue types associated with authentication for use of the technology [general information security]</a:t>
            </a:r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r>
              <a:rPr lang="en-US" sz="1800" dirty="0"/>
              <a:t>PCI 3 Use strong cryptography and security protocols to safeguard sensitive cardholder data during transmission over open, public networks.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168552" y="4847118"/>
            <a:ext cx="17235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Source: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</a:rPr>
              <a:t>SecurityScorecard</a:t>
            </a:r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11131" y="1167157"/>
            <a:ext cx="4212876" cy="354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718677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emplate">
  <a:themeElements>
    <a:clrScheme name="">
      <a:dk1>
        <a:srgbClr val="000000"/>
      </a:dk1>
      <a:lt1>
        <a:srgbClr val="FFFFFF"/>
      </a:lt1>
      <a:dk2>
        <a:srgbClr val="000000"/>
      </a:dk2>
      <a:lt2>
        <a:srgbClr val="01243A"/>
      </a:lt2>
      <a:accent1>
        <a:srgbClr val="666666"/>
      </a:accent1>
      <a:accent2>
        <a:srgbClr val="01518F"/>
      </a:accent2>
      <a:accent3>
        <a:srgbClr val="FFFFFF"/>
      </a:accent3>
      <a:accent4>
        <a:srgbClr val="000000"/>
      </a:accent4>
      <a:accent5>
        <a:srgbClr val="B8B8B8"/>
      </a:accent5>
      <a:accent6>
        <a:srgbClr val="014981"/>
      </a:accent6>
      <a:hlink>
        <a:srgbClr val="E9E9DD"/>
      </a:hlink>
      <a:folHlink>
        <a:srgbClr val="EAEAEA"/>
      </a:folHlink>
    </a:clrScheme>
    <a:fontScheme name="template">
      <a:majorFont>
        <a:latin typeface="Futura LT Boo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ru-RU" sz="36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Futura LT Book" pitchFamily="2" charset="0"/>
            <a:ea typeface="굴림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ru-RU" sz="36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Futura LT Book" pitchFamily="2" charset="0"/>
            <a:ea typeface="굴림" charset="-127"/>
          </a:defRPr>
        </a:defPPr>
      </a:lstStyle>
    </a:lnDef>
  </a:objectDefaults>
  <a:extraClrSchemeLst>
    <a:extraClrScheme>
      <a:clrScheme name="template 1">
        <a:dk1>
          <a:srgbClr val="111111"/>
        </a:dk1>
        <a:lt1>
          <a:srgbClr val="FFFFFF"/>
        </a:lt1>
        <a:dk2>
          <a:srgbClr val="000000"/>
        </a:dk2>
        <a:lt2>
          <a:srgbClr val="800000"/>
        </a:lt2>
        <a:accent1>
          <a:srgbClr val="CC0000"/>
        </a:accent1>
        <a:accent2>
          <a:srgbClr val="FFFF99"/>
        </a:accent2>
        <a:accent3>
          <a:srgbClr val="FFFFFF"/>
        </a:accent3>
        <a:accent4>
          <a:srgbClr val="0D0D0D"/>
        </a:accent4>
        <a:accent5>
          <a:srgbClr val="E2AAAA"/>
        </a:accent5>
        <a:accent6>
          <a:srgbClr val="E7E78A"/>
        </a:accent6>
        <a:hlink>
          <a:srgbClr val="B2B2B2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2">
        <a:dk1>
          <a:srgbClr val="111111"/>
        </a:dk1>
        <a:lt1>
          <a:srgbClr val="FFFFFF"/>
        </a:lt1>
        <a:dk2>
          <a:srgbClr val="000000"/>
        </a:dk2>
        <a:lt2>
          <a:srgbClr val="990000"/>
        </a:lt2>
        <a:accent1>
          <a:srgbClr val="FF5050"/>
        </a:accent1>
        <a:accent2>
          <a:srgbClr val="CC0000"/>
        </a:accent2>
        <a:accent3>
          <a:srgbClr val="FFFFFF"/>
        </a:accent3>
        <a:accent4>
          <a:srgbClr val="0D0D0D"/>
        </a:accent4>
        <a:accent5>
          <a:srgbClr val="FFB3B3"/>
        </a:accent5>
        <a:accent6>
          <a:srgbClr val="B90000"/>
        </a:accent6>
        <a:hlink>
          <a:srgbClr val="FF0000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3">
        <a:dk1>
          <a:srgbClr val="111111"/>
        </a:dk1>
        <a:lt1>
          <a:srgbClr val="FFFFFF"/>
        </a:lt1>
        <a:dk2>
          <a:srgbClr val="000000"/>
        </a:dk2>
        <a:lt2>
          <a:srgbClr val="990000"/>
        </a:lt2>
        <a:accent1>
          <a:srgbClr val="FF5050"/>
        </a:accent1>
        <a:accent2>
          <a:srgbClr val="CC0000"/>
        </a:accent2>
        <a:accent3>
          <a:srgbClr val="FFFFFF"/>
        </a:accent3>
        <a:accent4>
          <a:srgbClr val="0D0D0D"/>
        </a:accent4>
        <a:accent5>
          <a:srgbClr val="FFB3B3"/>
        </a:accent5>
        <a:accent6>
          <a:srgbClr val="B90000"/>
        </a:accent6>
        <a:hlink>
          <a:srgbClr val="FF3300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4">
        <a:dk1>
          <a:srgbClr val="4D4D4D"/>
        </a:dk1>
        <a:lt1>
          <a:srgbClr val="FFFFFF"/>
        </a:lt1>
        <a:dk2>
          <a:srgbClr val="000000"/>
        </a:dk2>
        <a:lt2>
          <a:srgbClr val="990000"/>
        </a:lt2>
        <a:accent1>
          <a:srgbClr val="FF5050"/>
        </a:accent1>
        <a:accent2>
          <a:srgbClr val="CC0000"/>
        </a:accent2>
        <a:accent3>
          <a:srgbClr val="FFFFFF"/>
        </a:accent3>
        <a:accent4>
          <a:srgbClr val="404040"/>
        </a:accent4>
        <a:accent5>
          <a:srgbClr val="FFB3B3"/>
        </a:accent5>
        <a:accent6>
          <a:srgbClr val="B90000"/>
        </a:accent6>
        <a:hlink>
          <a:srgbClr val="FF3300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5">
        <a:dk1>
          <a:srgbClr val="4D4D4D"/>
        </a:dk1>
        <a:lt1>
          <a:srgbClr val="FFFFFF"/>
        </a:lt1>
        <a:dk2>
          <a:srgbClr val="000000"/>
        </a:dk2>
        <a:lt2>
          <a:srgbClr val="600000"/>
        </a:lt2>
        <a:accent1>
          <a:srgbClr val="B40000"/>
        </a:accent1>
        <a:accent2>
          <a:srgbClr val="CC0000"/>
        </a:accent2>
        <a:accent3>
          <a:srgbClr val="FFFFFF"/>
        </a:accent3>
        <a:accent4>
          <a:srgbClr val="404040"/>
        </a:accent4>
        <a:accent5>
          <a:srgbClr val="D6AAAA"/>
        </a:accent5>
        <a:accent6>
          <a:srgbClr val="B90000"/>
        </a:accent6>
        <a:hlink>
          <a:srgbClr val="821900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6">
        <a:dk1>
          <a:srgbClr val="4D4D4D"/>
        </a:dk1>
        <a:lt1>
          <a:srgbClr val="FFFFFF"/>
        </a:lt1>
        <a:dk2>
          <a:srgbClr val="000000"/>
        </a:dk2>
        <a:lt2>
          <a:srgbClr val="7E0000"/>
        </a:lt2>
        <a:accent1>
          <a:srgbClr val="B40000"/>
        </a:accent1>
        <a:accent2>
          <a:srgbClr val="CC0000"/>
        </a:accent2>
        <a:accent3>
          <a:srgbClr val="FFFFFF"/>
        </a:accent3>
        <a:accent4>
          <a:srgbClr val="404040"/>
        </a:accent4>
        <a:accent5>
          <a:srgbClr val="D6AAAA"/>
        </a:accent5>
        <a:accent6>
          <a:srgbClr val="B90000"/>
        </a:accent6>
        <a:hlink>
          <a:srgbClr val="EA2D00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7">
        <a:dk1>
          <a:srgbClr val="4D4D4D"/>
        </a:dk1>
        <a:lt1>
          <a:srgbClr val="FFFFFF"/>
        </a:lt1>
        <a:dk2>
          <a:srgbClr val="000000"/>
        </a:dk2>
        <a:lt2>
          <a:srgbClr val="6C0501"/>
        </a:lt2>
        <a:accent1>
          <a:srgbClr val="7F0B02"/>
        </a:accent1>
        <a:accent2>
          <a:srgbClr val="B3250F"/>
        </a:accent2>
        <a:accent3>
          <a:srgbClr val="FFFFFF"/>
        </a:accent3>
        <a:accent4>
          <a:srgbClr val="404040"/>
        </a:accent4>
        <a:accent5>
          <a:srgbClr val="C0AAAA"/>
        </a:accent5>
        <a:accent6>
          <a:srgbClr val="A2200C"/>
        </a:accent6>
        <a:hlink>
          <a:srgbClr val="D93819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8">
        <a:dk1>
          <a:srgbClr val="4D4D4D"/>
        </a:dk1>
        <a:lt1>
          <a:srgbClr val="FFFFFF"/>
        </a:lt1>
        <a:dk2>
          <a:srgbClr val="000000"/>
        </a:dk2>
        <a:lt2>
          <a:srgbClr val="850B02"/>
        </a:lt2>
        <a:accent1>
          <a:srgbClr val="E1401E"/>
        </a:accent1>
        <a:accent2>
          <a:srgbClr val="A0A0A0"/>
        </a:accent2>
        <a:accent3>
          <a:srgbClr val="FFFFFF"/>
        </a:accent3>
        <a:accent4>
          <a:srgbClr val="404040"/>
        </a:accent4>
        <a:accent5>
          <a:srgbClr val="EEAFAB"/>
        </a:accent5>
        <a:accent6>
          <a:srgbClr val="919191"/>
        </a:accent6>
        <a:hlink>
          <a:srgbClr val="B93419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9">
        <a:dk1>
          <a:srgbClr val="4D4D4D"/>
        </a:dk1>
        <a:lt1>
          <a:srgbClr val="FFFFFF"/>
        </a:lt1>
        <a:dk2>
          <a:srgbClr val="000000"/>
        </a:dk2>
        <a:lt2>
          <a:srgbClr val="7C0901"/>
        </a:lt2>
        <a:accent1>
          <a:srgbClr val="DD3A17"/>
        </a:accent1>
        <a:accent2>
          <a:srgbClr val="3C3C3C"/>
        </a:accent2>
        <a:accent3>
          <a:srgbClr val="FFFFFF"/>
        </a:accent3>
        <a:accent4>
          <a:srgbClr val="404040"/>
        </a:accent4>
        <a:accent5>
          <a:srgbClr val="EBAEAB"/>
        </a:accent5>
        <a:accent6>
          <a:srgbClr val="353535"/>
        </a:accent6>
        <a:hlink>
          <a:srgbClr val="AD260F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10">
        <a:dk1>
          <a:srgbClr val="4D4D4D"/>
        </a:dk1>
        <a:lt1>
          <a:srgbClr val="FFFFFF"/>
        </a:lt1>
        <a:dk2>
          <a:srgbClr val="000000"/>
        </a:dk2>
        <a:lt2>
          <a:srgbClr val="640702"/>
        </a:lt2>
        <a:accent1>
          <a:srgbClr val="931409"/>
        </a:accent1>
        <a:accent2>
          <a:srgbClr val="CF2A12"/>
        </a:accent2>
        <a:accent3>
          <a:srgbClr val="FFFFFF"/>
        </a:accent3>
        <a:accent4>
          <a:srgbClr val="404040"/>
        </a:accent4>
        <a:accent5>
          <a:srgbClr val="C8AAAA"/>
        </a:accent5>
        <a:accent6>
          <a:srgbClr val="BB250F"/>
        </a:accent6>
        <a:hlink>
          <a:srgbClr val="010101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11">
        <a:dk1>
          <a:srgbClr val="4D4D4D"/>
        </a:dk1>
        <a:lt1>
          <a:srgbClr val="FFFFFF"/>
        </a:lt1>
        <a:dk2>
          <a:srgbClr val="000000"/>
        </a:dk2>
        <a:lt2>
          <a:srgbClr val="010102"/>
        </a:lt2>
        <a:accent1>
          <a:srgbClr val="7C838B"/>
        </a:accent1>
        <a:accent2>
          <a:srgbClr val="EA0101"/>
        </a:accent2>
        <a:accent3>
          <a:srgbClr val="FFFFFF"/>
        </a:accent3>
        <a:accent4>
          <a:srgbClr val="404040"/>
        </a:accent4>
        <a:accent5>
          <a:srgbClr val="BFC1C4"/>
        </a:accent5>
        <a:accent6>
          <a:srgbClr val="D40101"/>
        </a:accent6>
        <a:hlink>
          <a:srgbClr val="9AA8B2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12">
        <a:dk1>
          <a:srgbClr val="4D4D4D"/>
        </a:dk1>
        <a:lt1>
          <a:srgbClr val="FFFFFF"/>
        </a:lt1>
        <a:dk2>
          <a:srgbClr val="000000"/>
        </a:dk2>
        <a:lt2>
          <a:srgbClr val="010102"/>
        </a:lt2>
        <a:accent1>
          <a:srgbClr val="7C838B"/>
        </a:accent1>
        <a:accent2>
          <a:srgbClr val="EA0101"/>
        </a:accent2>
        <a:accent3>
          <a:srgbClr val="FFFFFF"/>
        </a:accent3>
        <a:accent4>
          <a:srgbClr val="404040"/>
        </a:accent4>
        <a:accent5>
          <a:srgbClr val="BFC1C4"/>
        </a:accent5>
        <a:accent6>
          <a:srgbClr val="D40101"/>
        </a:accent6>
        <a:hlink>
          <a:srgbClr val="B0BBC4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13">
        <a:dk1>
          <a:srgbClr val="000000"/>
        </a:dk1>
        <a:lt1>
          <a:srgbClr val="FFFFFF"/>
        </a:lt1>
        <a:dk2>
          <a:srgbClr val="000000"/>
        </a:dk2>
        <a:lt2>
          <a:srgbClr val="000000"/>
        </a:lt2>
        <a:accent1>
          <a:srgbClr val="7C838B"/>
        </a:accent1>
        <a:accent2>
          <a:srgbClr val="EA0101"/>
        </a:accent2>
        <a:accent3>
          <a:srgbClr val="FFFFFF"/>
        </a:accent3>
        <a:accent4>
          <a:srgbClr val="000000"/>
        </a:accent4>
        <a:accent5>
          <a:srgbClr val="BFC1C4"/>
        </a:accent5>
        <a:accent6>
          <a:srgbClr val="D40101"/>
        </a:accent6>
        <a:hlink>
          <a:srgbClr val="B0BBC4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14">
        <a:dk1>
          <a:srgbClr val="000000"/>
        </a:dk1>
        <a:lt1>
          <a:srgbClr val="FFFFFF"/>
        </a:lt1>
        <a:dk2>
          <a:srgbClr val="000000"/>
        </a:dk2>
        <a:lt2>
          <a:srgbClr val="000000"/>
        </a:lt2>
        <a:accent1>
          <a:srgbClr val="7C838B"/>
        </a:accent1>
        <a:accent2>
          <a:srgbClr val="EA0101"/>
        </a:accent2>
        <a:accent3>
          <a:srgbClr val="FFFFFF"/>
        </a:accent3>
        <a:accent4>
          <a:srgbClr val="000000"/>
        </a:accent4>
        <a:accent5>
          <a:srgbClr val="BFC1C4"/>
        </a:accent5>
        <a:accent6>
          <a:srgbClr val="D40101"/>
        </a:accent6>
        <a:hlink>
          <a:srgbClr val="CDD4D9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15">
        <a:dk1>
          <a:srgbClr val="777777"/>
        </a:dk1>
        <a:lt1>
          <a:srgbClr val="FFFFFF"/>
        </a:lt1>
        <a:dk2>
          <a:srgbClr val="000000"/>
        </a:dk2>
        <a:lt2>
          <a:srgbClr val="000000"/>
        </a:lt2>
        <a:accent1>
          <a:srgbClr val="7C838B"/>
        </a:accent1>
        <a:accent2>
          <a:srgbClr val="EA0101"/>
        </a:accent2>
        <a:accent3>
          <a:srgbClr val="FFFFFF"/>
        </a:accent3>
        <a:accent4>
          <a:srgbClr val="656565"/>
        </a:accent4>
        <a:accent5>
          <a:srgbClr val="BFC1C4"/>
        </a:accent5>
        <a:accent6>
          <a:srgbClr val="D40101"/>
        </a:accent6>
        <a:hlink>
          <a:srgbClr val="CDD4D9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16">
        <a:dk1>
          <a:srgbClr val="777777"/>
        </a:dk1>
        <a:lt1>
          <a:srgbClr val="FFFFFF"/>
        </a:lt1>
        <a:dk2>
          <a:srgbClr val="000000"/>
        </a:dk2>
        <a:lt2>
          <a:srgbClr val="000000"/>
        </a:lt2>
        <a:accent1>
          <a:srgbClr val="656B71"/>
        </a:accent1>
        <a:accent2>
          <a:srgbClr val="EA0101"/>
        </a:accent2>
        <a:accent3>
          <a:srgbClr val="FFFFFF"/>
        </a:accent3>
        <a:accent4>
          <a:srgbClr val="656565"/>
        </a:accent4>
        <a:accent5>
          <a:srgbClr val="B8BABB"/>
        </a:accent5>
        <a:accent6>
          <a:srgbClr val="D40101"/>
        </a:accent6>
        <a:hlink>
          <a:srgbClr val="CDD4D9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Worldwide design template">
  <a:themeElements>
    <a:clrScheme name="Worldwide design template 13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Worldwide design template">
      <a:majorFont>
        <a:latin typeface="Garamond"/>
        <a:ea typeface=""/>
        <a:cs typeface=""/>
      </a:majorFont>
      <a:minorFont>
        <a:latin typeface="Garamon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t" anchorCtr="0" compatLnSpc="1"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aramond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t" anchorCtr="0" compatLnSpc="1"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aramond" pitchFamily="18" charset="0"/>
          </a:defRPr>
        </a:defPPr>
      </a:lstStyle>
    </a:lnDef>
  </a:objectDefaults>
  <a:extraClrSchemeLst>
    <a:extraClrScheme>
      <a:clrScheme name="Worldwide design templa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orldwide design templat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orldwide design templat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orldwide design templat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orldwide design templat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orldwide design templat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orldwide design templat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orldwide design templat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orldwide design templat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orldwide design templat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orldwide design templat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orldwide design templat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orldwide design template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948</Words>
  <Application>Microsoft Office PowerPoint</Application>
  <PresentationFormat>On-screen Show (16:9)</PresentationFormat>
  <Paragraphs>186</Paragraphs>
  <Slides>48</Slides>
  <Notes>18</Notes>
  <HiddenSlides>2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48</vt:i4>
      </vt:variant>
    </vt:vector>
  </HeadingPairs>
  <TitlesOfParts>
    <vt:vector size="58" baseType="lpstr">
      <vt:lpstr>Futura LT Book</vt:lpstr>
      <vt:lpstr>굴림</vt:lpstr>
      <vt:lpstr>Arial</vt:lpstr>
      <vt:lpstr>Calibri</vt:lpstr>
      <vt:lpstr>Garamond</vt:lpstr>
      <vt:lpstr>Wingdings</vt:lpstr>
      <vt:lpstr>Office Theme</vt:lpstr>
      <vt:lpstr>1_Office Theme</vt:lpstr>
      <vt:lpstr>template</vt:lpstr>
      <vt:lpstr>Worldwide design template</vt:lpstr>
      <vt:lpstr>PowerPoint Presentation</vt:lpstr>
      <vt:lpstr>Risk Analysis for Financial Banking and Processing using Artificial Intelligence</vt:lpstr>
      <vt:lpstr>PowerPoint Presentation</vt:lpstr>
      <vt:lpstr>RMF 2.0</vt:lpstr>
      <vt:lpstr>PowerPoint Presentation</vt:lpstr>
      <vt:lpstr>Content</vt:lpstr>
      <vt:lpstr>Heatmap of Vulnerabilities</vt:lpstr>
      <vt:lpstr>Threat Intelligence</vt:lpstr>
      <vt:lpstr>Non-compliant PCI responses by finance companies</vt:lpstr>
      <vt:lpstr>Organizations performed risk assessments (&lt;50%)</vt:lpstr>
      <vt:lpstr>Financial Crisis Model</vt:lpstr>
      <vt:lpstr>Risk Assessments </vt:lpstr>
      <vt:lpstr>A Fundamental Issue</vt:lpstr>
      <vt:lpstr>Academic-Industry collaboration </vt:lpstr>
      <vt:lpstr>Academic-Industry collaboration </vt:lpstr>
      <vt:lpstr>Today’s Challenge</vt:lpstr>
      <vt:lpstr>Academic-Industry collaboration </vt:lpstr>
      <vt:lpstr>Building a Center for Cybersecurity</vt:lpstr>
      <vt:lpstr>CSU Cybersecurity Programs</vt:lpstr>
      <vt:lpstr>PROBLEMS</vt:lpstr>
      <vt:lpstr>Georgia Solution – Nexus Degree</vt:lpstr>
      <vt:lpstr>Risk analysis: from human intelligence to AI </vt:lpstr>
      <vt:lpstr>DevOps to DevSecOps</vt:lpstr>
      <vt:lpstr>Security as Compliance</vt:lpstr>
      <vt:lpstr>PCI-DSS v3.2 Goals and Requirements (left) | Requirement, Objective, Test Procedure, and Guidance (right)</vt:lpstr>
      <vt:lpstr>Duplications</vt:lpstr>
      <vt:lpstr>PCI-DSS v3.2 Architecture</vt:lpstr>
      <vt:lpstr>PCI-DSS – Database Diagram</vt:lpstr>
      <vt:lpstr>PCI-DSS v3.2  Framework relationships</vt:lpstr>
      <vt:lpstr>Compliance and Threat Analysis</vt:lpstr>
      <vt:lpstr>Can we do better?</vt:lpstr>
      <vt:lpstr>viCyber</vt:lpstr>
      <vt:lpstr>System Architecture</vt:lpstr>
      <vt:lpstr>Curriculum/Training Design</vt:lpstr>
      <vt:lpstr>Evaluation</vt:lpstr>
      <vt:lpstr>Risk Analysis with Machine Learning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OmegaFi Security Policy</vt:lpstr>
      <vt:lpstr>Google Privacy Policy</vt:lpstr>
      <vt:lpstr>PowerPoint Presentation</vt:lpstr>
      <vt:lpstr>Demo Risk Assessments using Machine learning (for financial processing and beyond)</vt:lpstr>
      <vt:lpstr>Cyber Risk Analysis</vt:lpstr>
      <vt:lpstr>Take-away</vt:lpstr>
      <vt:lpstr>Paul Wang, Ph.D.  paul.wang@computer.org 703-629-7936 (cell) @PaulSWang https://www.linkedin.com/in/paulwangedu/ http://csc.columbusstate.edu/wangp/ </vt:lpstr>
    </vt:vector>
  </TitlesOfParts>
  <Company>eventPower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Hiroko Strange</dc:creator>
  <cp:lastModifiedBy>Paul</cp:lastModifiedBy>
  <cp:revision>73</cp:revision>
  <dcterms:created xsi:type="dcterms:W3CDTF">2017-11-15T14:51:44Z</dcterms:created>
  <dcterms:modified xsi:type="dcterms:W3CDTF">2018-06-07T15:56:56Z</dcterms:modified>
</cp:coreProperties>
</file>