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66" r:id="rId2"/>
    <p:sldId id="264" r:id="rId3"/>
    <p:sldId id="265" r:id="rId4"/>
    <p:sldId id="267" r:id="rId5"/>
    <p:sldId id="268" r:id="rId6"/>
    <p:sldId id="269" r:id="rId7"/>
    <p:sldId id="272" r:id="rId8"/>
    <p:sldId id="273" r:id="rId9"/>
    <p:sldId id="276" r:id="rId10"/>
    <p:sldId id="270" r:id="rId11"/>
    <p:sldId id="260" r:id="rId12"/>
    <p:sldId id="282" r:id="rId13"/>
    <p:sldId id="278" r:id="rId14"/>
    <p:sldId id="283" r:id="rId15"/>
    <p:sldId id="279" r:id="rId16"/>
    <p:sldId id="285" r:id="rId17"/>
    <p:sldId id="289" r:id="rId18"/>
    <p:sldId id="286" r:id="rId19"/>
    <p:sldId id="287" r:id="rId20"/>
    <p:sldId id="277" r:id="rId21"/>
    <p:sldId id="259" r:id="rId22"/>
    <p:sldId id="290" r:id="rId23"/>
  </p:sldIdLst>
  <p:sldSz cx="9144000" cy="6858000" type="screen4x3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8008"/>
    <a:srgbClr val="999999"/>
    <a:srgbClr val="7F7F7F"/>
    <a:srgbClr val="0F80FF"/>
    <a:srgbClr val="8000FF"/>
    <a:srgbClr val="FFCC66"/>
    <a:srgbClr val="FFFF66"/>
    <a:srgbClr val="339933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58" autoAdjust="0"/>
    <p:restoredTop sz="94660"/>
  </p:normalViewPr>
  <p:slideViewPr>
    <p:cSldViewPr snapToGrid="0">
      <p:cViewPr varScale="1">
        <p:scale>
          <a:sx n="66" d="100"/>
          <a:sy n="66" d="100"/>
        </p:scale>
        <p:origin x="72" y="28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C441EC-DADC-479F-8ABA-D7C8D4A92847}" type="datetimeFigureOut">
              <a:rPr lang="en-US" smtClean="0"/>
              <a:pPr/>
              <a:t>6/4/2018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A1033-3288-4F00-A21C-6237DDEB46F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77165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C441EC-DADC-479F-8ABA-D7C8D4A92847}" type="datetimeFigureOut">
              <a:rPr lang="en-US" smtClean="0"/>
              <a:pPr/>
              <a:t>6/4/2018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A1033-3288-4F00-A21C-6237DDEB46F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09593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C441EC-DADC-479F-8ABA-D7C8D4A92847}" type="datetimeFigureOut">
              <a:rPr lang="en-US" smtClean="0"/>
              <a:pPr/>
              <a:t>6/4/2018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A1033-3288-4F00-A21C-6237DDEB46F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59773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C441EC-DADC-479F-8ABA-D7C8D4A92847}" type="datetimeFigureOut">
              <a:rPr lang="en-US" smtClean="0"/>
              <a:pPr/>
              <a:t>6/4/2018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A1033-3288-4F00-A21C-6237DDEB46F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57168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C441EC-DADC-479F-8ABA-D7C8D4A92847}" type="datetimeFigureOut">
              <a:rPr lang="en-US" smtClean="0"/>
              <a:pPr/>
              <a:t>6/4/2018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A1033-3288-4F00-A21C-6237DDEB46F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02707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C441EC-DADC-479F-8ABA-D7C8D4A92847}" type="datetimeFigureOut">
              <a:rPr lang="en-US" smtClean="0"/>
              <a:pPr/>
              <a:t>6/4/2018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A1033-3288-4F00-A21C-6237DDEB46F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87807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C441EC-DADC-479F-8ABA-D7C8D4A92847}" type="datetimeFigureOut">
              <a:rPr lang="en-US" smtClean="0"/>
              <a:pPr/>
              <a:t>6/4/2018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A1033-3288-4F00-A21C-6237DDEB46F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7046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C441EC-DADC-479F-8ABA-D7C8D4A92847}" type="datetimeFigureOut">
              <a:rPr lang="en-US" smtClean="0"/>
              <a:pPr/>
              <a:t>6/4/2018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A1033-3288-4F00-A21C-6237DDEB46F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13890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C441EC-DADC-479F-8ABA-D7C8D4A92847}" type="datetimeFigureOut">
              <a:rPr lang="en-US" smtClean="0"/>
              <a:pPr/>
              <a:t>6/4/2018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A1033-3288-4F00-A21C-6237DDEB46F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50958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C441EC-DADC-479F-8ABA-D7C8D4A92847}" type="datetimeFigureOut">
              <a:rPr lang="en-US" smtClean="0"/>
              <a:pPr/>
              <a:t>6/4/2018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A1033-3288-4F00-A21C-6237DDEB46F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12169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C441EC-DADC-479F-8ABA-D7C8D4A92847}" type="datetimeFigureOut">
              <a:rPr lang="en-US" smtClean="0"/>
              <a:pPr/>
              <a:t>6/4/2018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A1033-3288-4F00-A21C-6237DDEB46F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50661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C441EC-DADC-479F-8ABA-D7C8D4A92847}" type="datetimeFigureOut">
              <a:rPr lang="en-US" smtClean="0"/>
              <a:pPr/>
              <a:t>6/4/2018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FA1033-3288-4F00-A21C-6237DDEB46F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30440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3CBFFA-FFD3-43BA-A6D6-7BD947D6B2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786064"/>
            <a:ext cx="7832558" cy="2330116"/>
          </a:xfrm>
        </p:spPr>
        <p:txBody>
          <a:bodyPr>
            <a:normAutofit/>
          </a:bodyPr>
          <a:lstStyle/>
          <a:p>
            <a:r>
              <a:rPr lang="en-US" dirty="0" err="1"/>
              <a:t>UnHackable</a:t>
            </a:r>
            <a:r>
              <a:rPr lang="en-US" dirty="0"/>
              <a:t>:</a:t>
            </a:r>
            <a:br>
              <a:rPr lang="en-US" dirty="0"/>
            </a:br>
            <a:r>
              <a:rPr lang="en-US" sz="4800" dirty="0"/>
              <a:t>A Mathematical Framework for Cyber Resiliency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CD2027B-3438-47F3-A41D-C0A18C31506C}"/>
              </a:ext>
            </a:extLst>
          </p:cNvPr>
          <p:cNvSpPr txBox="1"/>
          <p:nvPr/>
        </p:nvSpPr>
        <p:spPr>
          <a:xfrm>
            <a:off x="5558589" y="5177587"/>
            <a:ext cx="34169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John Zimmerman, CAPT, USN (ret)</a:t>
            </a:r>
          </a:p>
          <a:p>
            <a:r>
              <a:rPr lang="en-US" dirty="0"/>
              <a:t>VP for Corporate Operations</a:t>
            </a:r>
          </a:p>
          <a:p>
            <a:r>
              <a:rPr lang="en-US" dirty="0"/>
              <a:t>Chief Cyber Strategist</a:t>
            </a:r>
          </a:p>
          <a:p>
            <a:r>
              <a:rPr lang="en-US" dirty="0"/>
              <a:t>SUBSYSTEM Technologies Inc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2314A86-7C4E-433C-8A4F-2559B8D608CD}"/>
              </a:ext>
            </a:extLst>
          </p:cNvPr>
          <p:cNvSpPr txBox="1"/>
          <p:nvPr/>
        </p:nvSpPr>
        <p:spPr>
          <a:xfrm>
            <a:off x="882316" y="3769895"/>
            <a:ext cx="74756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National Cyber Summit, 06 June 2018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6A12103-CA51-4766-B335-576AFE2FF9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446" y="5302502"/>
            <a:ext cx="4127000" cy="926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5429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EBEDE9-E190-4BDC-9B07-91ABA25039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8670" y="320157"/>
            <a:ext cx="7886700" cy="625918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latin typeface="Arial Black" panose="020B0A04020102020204" pitchFamily="34" charset="0"/>
              </a:rPr>
              <a:t>Hierarchy of Cyber Risk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E084F8-16F6-4BCD-ADA9-D42E8A90A9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E077A98-8E46-4CED-9A6A-189D5E295A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91044"/>
            <a:ext cx="9144000" cy="5251411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5D83062-1CA0-4542-9358-B65C2E51B3F7}"/>
              </a:ext>
            </a:extLst>
          </p:cNvPr>
          <p:cNvCxnSpPr>
            <a:cxnSpLocks/>
          </p:cNvCxnSpPr>
          <p:nvPr/>
        </p:nvCxnSpPr>
        <p:spPr>
          <a:xfrm>
            <a:off x="4738744" y="4001845"/>
            <a:ext cx="451821" cy="268941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FDFCEF60-1A6B-4328-BDE9-5E143109C29F}"/>
              </a:ext>
            </a:extLst>
          </p:cNvPr>
          <p:cNvSpPr txBox="1"/>
          <p:nvPr/>
        </p:nvSpPr>
        <p:spPr>
          <a:xfrm>
            <a:off x="7171649" y="1159968"/>
            <a:ext cx="23257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/>
              <a:t>Consequences</a:t>
            </a:r>
          </a:p>
          <a:p>
            <a:r>
              <a:rPr lang="en-US" dirty="0"/>
              <a:t>Loss of Service</a:t>
            </a:r>
          </a:p>
          <a:p>
            <a:r>
              <a:rPr lang="en-US" dirty="0"/>
              <a:t>Loss of Information</a:t>
            </a:r>
          </a:p>
          <a:p>
            <a:r>
              <a:rPr lang="en-US" dirty="0"/>
              <a:t>Loss of Life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D9E28B6-341E-4AE1-A5BC-EAF802806472}"/>
              </a:ext>
            </a:extLst>
          </p:cNvPr>
          <p:cNvSpPr txBox="1"/>
          <p:nvPr/>
        </p:nvSpPr>
        <p:spPr>
          <a:xfrm>
            <a:off x="130629" y="3929275"/>
            <a:ext cx="7547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Who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CAECEE3-3561-4D88-B8D3-5A872E31D0C9}"/>
              </a:ext>
            </a:extLst>
          </p:cNvPr>
          <p:cNvSpPr txBox="1"/>
          <p:nvPr/>
        </p:nvSpPr>
        <p:spPr>
          <a:xfrm>
            <a:off x="130629" y="3115019"/>
            <a:ext cx="7547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What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1B5AB3E-E4FA-42A0-9896-4618E07767CE}"/>
              </a:ext>
            </a:extLst>
          </p:cNvPr>
          <p:cNvSpPr txBox="1"/>
          <p:nvPr/>
        </p:nvSpPr>
        <p:spPr>
          <a:xfrm>
            <a:off x="130629" y="2435367"/>
            <a:ext cx="7547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/>
              <a:t>WHY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051485C-0009-4008-909D-534126FCD2BE}"/>
              </a:ext>
            </a:extLst>
          </p:cNvPr>
          <p:cNvSpPr txBox="1"/>
          <p:nvPr/>
        </p:nvSpPr>
        <p:spPr>
          <a:xfrm>
            <a:off x="232233" y="6183079"/>
            <a:ext cx="89698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Risk = </a:t>
            </a:r>
            <a:r>
              <a:rPr lang="en-US" sz="3600" b="1" i="1" dirty="0"/>
              <a:t>f </a:t>
            </a:r>
            <a:r>
              <a:rPr lang="en-US" sz="3600" b="1" dirty="0"/>
              <a:t>(</a:t>
            </a:r>
            <a:r>
              <a:rPr lang="en-US" sz="3600" b="1" dirty="0">
                <a:solidFill>
                  <a:srgbClr val="FF0000"/>
                </a:solidFill>
              </a:rPr>
              <a:t>Threat</a:t>
            </a:r>
            <a:r>
              <a:rPr lang="en-US" sz="3600" b="1" dirty="0"/>
              <a:t>)(</a:t>
            </a:r>
            <a:r>
              <a:rPr lang="en-US" sz="3600" b="1" dirty="0">
                <a:solidFill>
                  <a:srgbClr val="FFCC00"/>
                </a:solidFill>
              </a:rPr>
              <a:t>Vulnerability</a:t>
            </a:r>
            <a:r>
              <a:rPr lang="en-US" sz="3600" b="1" dirty="0"/>
              <a:t>)(</a:t>
            </a:r>
            <a:r>
              <a:rPr lang="en-US" sz="3600" b="1" dirty="0">
                <a:solidFill>
                  <a:srgbClr val="00B050"/>
                </a:solidFill>
              </a:rPr>
              <a:t>Consequence</a:t>
            </a:r>
            <a:r>
              <a:rPr lang="en-US" sz="3600" b="1" dirty="0"/>
              <a:t>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90202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FB84A40-AB60-43E5-A119-45D5E97ED742}"/>
              </a:ext>
            </a:extLst>
          </p:cNvPr>
          <p:cNvSpPr/>
          <p:nvPr/>
        </p:nvSpPr>
        <p:spPr>
          <a:xfrm>
            <a:off x="0" y="3"/>
            <a:ext cx="9144000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CBA1D7C-0F8A-412F-8449-D7EA91D8C4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0"/>
            <a:ext cx="4565531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8FC83F0-A319-4156-A756-74F7D526808C}"/>
              </a:ext>
            </a:extLst>
          </p:cNvPr>
          <p:cNvSpPr txBox="1"/>
          <p:nvPr/>
        </p:nvSpPr>
        <p:spPr>
          <a:xfrm>
            <a:off x="537028" y="4005939"/>
            <a:ext cx="346274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Consequence is the only factor in the Risk equation that can be </a:t>
            </a:r>
            <a:r>
              <a:rPr lang="en-US" sz="2400" u="sng" dirty="0">
                <a:solidFill>
                  <a:schemeClr val="bg1"/>
                </a:solidFill>
              </a:rPr>
              <a:t>known</a:t>
            </a:r>
            <a:r>
              <a:rPr lang="en-US" sz="2400" dirty="0">
                <a:solidFill>
                  <a:schemeClr val="bg1"/>
                </a:solidFill>
              </a:rPr>
              <a:t> and </a:t>
            </a:r>
            <a:r>
              <a:rPr lang="en-US" sz="2400" u="sng" dirty="0">
                <a:solidFill>
                  <a:schemeClr val="bg1"/>
                </a:solidFill>
              </a:rPr>
              <a:t>addressed in advance </a:t>
            </a:r>
            <a:r>
              <a:rPr lang="en-US" sz="2400" dirty="0">
                <a:solidFill>
                  <a:schemeClr val="bg1"/>
                </a:solidFill>
              </a:rPr>
              <a:t>of any cyber attack or system failure.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CFAA7E1-ED4F-4358-B2CD-D73741B00778}"/>
              </a:ext>
            </a:extLst>
          </p:cNvPr>
          <p:cNvSpPr txBox="1"/>
          <p:nvPr/>
        </p:nvSpPr>
        <p:spPr>
          <a:xfrm>
            <a:off x="537027" y="478971"/>
            <a:ext cx="35269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Start with WHY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D17709B-C714-427E-9C76-DC206241EB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5110" y="1590675"/>
            <a:ext cx="2647950" cy="183832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BCAA064-F4EA-42C0-95A5-C0FE1E19396A}"/>
              </a:ext>
            </a:extLst>
          </p:cNvPr>
          <p:cNvSpPr txBox="1"/>
          <p:nvPr/>
        </p:nvSpPr>
        <p:spPr>
          <a:xfrm>
            <a:off x="2043338" y="3497943"/>
            <a:ext cx="12804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solidFill>
                  <a:schemeClr val="bg1">
                    <a:lumMod val="95000"/>
                  </a:schemeClr>
                </a:solidFill>
              </a:rPr>
              <a:t>Simon Sinek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F4B1638-B9F0-42D7-BAE3-2A87D7D872C8}"/>
              </a:ext>
            </a:extLst>
          </p:cNvPr>
          <p:cNvSpPr/>
          <p:nvPr/>
        </p:nvSpPr>
        <p:spPr>
          <a:xfrm>
            <a:off x="6930508" y="6586250"/>
            <a:ext cx="225574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By Stefan Krause, Germany </a:t>
            </a:r>
            <a:endParaRPr lang="en-US" sz="1400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70884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A98BC887-4916-4227-9F48-3B078D238FAF}"/>
              </a:ext>
              <a:ext uri="{C183D7F6-B498-43B3-948B-1728B52AA6E4}">
                <adec:decorative xmlns:adec="http://schemas.microsoft.com/office/drawing/2017/decorative" xmlns="" xmlns:mv="urn:schemas-microsoft-com:mac:vml" xmlns:mc="http://schemas.openxmlformats.org/markup-compatibility/2006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477006" cy="6858000"/>
          </a:xfrm>
          <a:prstGeom prst="rect">
            <a:avLst/>
          </a:prstGeom>
          <a:solidFill>
            <a:srgbClr val="535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ed Rectangle 9">
            <a:extLst>
              <a:ext uri="{FF2B5EF4-FFF2-40B4-BE49-F238E27FC236}">
                <a16:creationId xmlns:a16="http://schemas.microsoft.com/office/drawing/2014/main" id="{1AD6DCFA-0E71-4650-A5E4-3C20E73EB6C9}"/>
              </a:ext>
              <a:ext uri="{C183D7F6-B498-43B3-948B-1728B52AA6E4}">
                <adec:decorative xmlns:adec="http://schemas.microsoft.com/office/drawing/2017/decorative" xmlns="" xmlns:mv="urn:schemas-microsoft-com:mac:vml" xmlns:mc="http://schemas.openxmlformats.org/markup-compatibility/2006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3474" y="484632"/>
            <a:ext cx="2750058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1EB60BA-838E-4A59-9A86-FF22F611C4F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591" r="5" b="9770"/>
          <a:stretch/>
        </p:blipFill>
        <p:spPr>
          <a:xfrm>
            <a:off x="603504" y="803049"/>
            <a:ext cx="2269998" cy="2470743"/>
          </a:xfrm>
          <a:prstGeom prst="rect">
            <a:avLst/>
          </a:prstGeom>
          <a:effectLst/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E181BA4-2AF7-4938-AF92-6941CFF8F75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-2" b="24806"/>
          <a:stretch/>
        </p:blipFill>
        <p:spPr>
          <a:xfrm>
            <a:off x="603504" y="3461344"/>
            <a:ext cx="2269997" cy="24384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5E8847-4624-4944-988A-698B00D37A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40479" y="1155701"/>
            <a:ext cx="5074921" cy="5473699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1838" dirty="0"/>
              <a:t>“</a:t>
            </a:r>
            <a:r>
              <a:rPr lang="en-US" sz="1800" dirty="0"/>
              <a:t>rather than focusing the majority of the security efforts on threats from adversary action, which are beyond the control of the security specialist, security efforts should be </a:t>
            </a:r>
            <a:r>
              <a:rPr lang="en-US" sz="1800" b="1" dirty="0"/>
              <a:t>focused on the larger, more inclusive goal of </a:t>
            </a:r>
            <a:r>
              <a:rPr lang="en-US" sz="1800" b="1" u="sng" dirty="0"/>
              <a:t>controlling</a:t>
            </a:r>
            <a:r>
              <a:rPr lang="en-US" sz="1800" b="1" dirty="0"/>
              <a:t> system vulnerabilities</a:t>
            </a:r>
            <a:r>
              <a:rPr lang="en-US" sz="1800" dirty="0"/>
              <a:t>. </a:t>
            </a:r>
            <a:r>
              <a:rPr lang="en-US" sz="1700" dirty="0"/>
              <a:t>”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700" dirty="0"/>
              <a:t>		</a:t>
            </a:r>
            <a:r>
              <a:rPr lang="en-US" sz="1400" i="1" dirty="0"/>
              <a:t>Systems Thinking for Safety and Security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400" i="1" dirty="0"/>
              <a:t>		Professors Leveson and Young,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400" i="1" dirty="0"/>
              <a:t>		Massachusetts Institute of Technology</a:t>
            </a:r>
            <a:endParaRPr lang="en-US" sz="1400" dirty="0"/>
          </a:p>
          <a:p>
            <a:pPr marL="0" indent="0">
              <a:buNone/>
            </a:pPr>
            <a:endParaRPr lang="en-US" sz="1700" dirty="0"/>
          </a:p>
          <a:p>
            <a:pPr marL="0" indent="0">
              <a:buNone/>
            </a:pPr>
            <a:r>
              <a:rPr lang="en-US" sz="1700" dirty="0"/>
              <a:t>“</a:t>
            </a:r>
            <a:r>
              <a:rPr lang="en-US" sz="1800" dirty="0"/>
              <a:t>defenders may be able to shift the balance in their favor by </a:t>
            </a:r>
            <a:r>
              <a:rPr lang="en-US" sz="1800" b="1" dirty="0"/>
              <a:t>starting from the assumption of compromise </a:t>
            </a:r>
            <a:r>
              <a:rPr lang="en-US" sz="1800" dirty="0"/>
              <a:t>and investigating ways to improve system architecture to </a:t>
            </a:r>
            <a:r>
              <a:rPr lang="en-US" sz="1800" b="1" dirty="0"/>
              <a:t>contain the impact of compromise</a:t>
            </a:r>
            <a:r>
              <a:rPr lang="en-US" sz="1800" dirty="0"/>
              <a:t>…</a:t>
            </a:r>
            <a:r>
              <a:rPr lang="en-US" sz="1700" dirty="0"/>
              <a:t>”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700" dirty="0"/>
              <a:t>		</a:t>
            </a:r>
            <a:r>
              <a:rPr lang="en-US" sz="1400" dirty="0"/>
              <a:t>RAND Study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400" dirty="0"/>
              <a:t>		</a:t>
            </a:r>
            <a:r>
              <a:rPr lang="en-US" sz="1400" i="1" dirty="0"/>
              <a:t>Zero Days, Thousand Nights </a:t>
            </a:r>
          </a:p>
          <a:p>
            <a:pPr marL="0" indent="0">
              <a:spcBef>
                <a:spcPts val="0"/>
              </a:spcBef>
              <a:buNone/>
            </a:pPr>
            <a:endParaRPr lang="en-US" sz="1946" dirty="0"/>
          </a:p>
          <a:p>
            <a:pPr marL="0" indent="0">
              <a:spcBef>
                <a:spcPts val="0"/>
              </a:spcBef>
              <a:buNone/>
            </a:pPr>
            <a:r>
              <a:rPr lang="en-US" sz="1946" dirty="0"/>
              <a:t>US Navy Nuclear Power Program.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946" dirty="0"/>
              <a:t>90 Million Miles w/o a Nuclear Accident</a:t>
            </a:r>
          </a:p>
          <a:p>
            <a:pPr marL="0" indent="0">
              <a:spcBef>
                <a:spcPts val="0"/>
              </a:spcBef>
              <a:buNone/>
            </a:pPr>
            <a:endParaRPr lang="en-US" sz="1946" dirty="0"/>
          </a:p>
          <a:p>
            <a:pPr marL="0" indent="0">
              <a:spcBef>
                <a:spcPts val="0"/>
              </a:spcBef>
              <a:buNone/>
            </a:pPr>
            <a:r>
              <a:rPr lang="en-US" sz="1946" dirty="0"/>
              <a:t>The current … entrepreneurial and technology energy when it comes to cyber-risk, is in consequence management.  It’s the presumption of breaches.  It’s about resiliency.”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946" dirty="0"/>
              <a:t>		</a:t>
            </a:r>
            <a:r>
              <a:rPr lang="en-US" sz="1405" dirty="0"/>
              <a:t>Michael Hayden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405" dirty="0"/>
              <a:t>		Former Director, CIA and NSA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842118" y="325394"/>
            <a:ext cx="48086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Who is using Consequence?</a:t>
            </a:r>
          </a:p>
        </p:txBody>
      </p:sp>
    </p:spTree>
    <p:extLst>
      <p:ext uri="{BB962C8B-B14F-4D97-AF65-F5344CB8AC3E}">
        <p14:creationId xmlns:p14="http://schemas.microsoft.com/office/powerpoint/2010/main" val="37881284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1B12254-7CA2-45C1-B0BE-07F02D086E3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48" r="23848" b="2"/>
          <a:stretch/>
        </p:blipFill>
        <p:spPr>
          <a:xfrm>
            <a:off x="3914060" y="10"/>
            <a:ext cx="5229940" cy="6857990"/>
          </a:xfrm>
          <a:prstGeom prst="rect">
            <a:avLst/>
          </a:prstGeom>
          <a:effectLst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1DF3F1F-5E33-4170-8A8D-7AAD6B2759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6696" y="100913"/>
            <a:ext cx="2738601" cy="167660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b="1" dirty="0"/>
              <a:t>Resilience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A1346514-A8E5-490C-846D-C8036AAD25A6}"/>
              </a:ext>
            </a:extLst>
          </p:cNvPr>
          <p:cNvSpPr txBox="1">
            <a:spLocks/>
          </p:cNvSpPr>
          <p:nvPr/>
        </p:nvSpPr>
        <p:spPr bwMode="auto">
          <a:xfrm>
            <a:off x="327041" y="2200842"/>
            <a:ext cx="3043797" cy="3589876"/>
          </a:xfrm>
          <a:prstGeom prst="rect">
            <a:avLst/>
          </a:prstGeom>
        </p:spPr>
        <p:txBody>
          <a:bodyPr vert="horz" lIns="91440" tIns="45720" rIns="91440" bIns="45720" numCol="1" rtlCol="0" anchorCtr="0" compatLnSpc="1">
            <a:prstTxWarp prst="textNoShape">
              <a:avLst/>
            </a:prstTxWarp>
            <a:normAutofit/>
          </a:bodyPr>
          <a:lstStyle>
            <a:lvl1pPr marL="341313" indent="-341313" algn="l" rtl="0" eaLnBrk="0" fontAlgn="base" hangingPunct="0">
              <a:spcBef>
                <a:spcPts val="0"/>
              </a:spcBef>
              <a:spcAft>
                <a:spcPct val="0"/>
              </a:spcAft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741363" indent="-284163" algn="l" rtl="0" eaLnBrk="0" fontAlgn="base" hangingPunct="0">
              <a:spcBef>
                <a:spcPts val="0"/>
              </a:spcBef>
              <a:spcAft>
                <a:spcPct val="0"/>
              </a:spcAft>
              <a:buFont typeface="Wingdings" pitchFamily="2" charset="2"/>
              <a:buChar char="Ø"/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1413" indent="-227013" algn="l" rtl="0" eaLnBrk="0" fontAlgn="base" hangingPunct="0">
              <a:spcBef>
                <a:spcPts val="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598613" indent="-227013" algn="l" rtl="0" eaLnBrk="0" fontAlgn="base" hangingPunct="0">
              <a:spcBef>
                <a:spcPts val="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Arial" charset="0"/>
              </a:defRPr>
            </a:lvl4pPr>
            <a:lvl5pPr marL="2055813" indent="-227013" algn="l" rtl="0" eaLnBrk="0" fontAlgn="base" hangingPunct="0">
              <a:spcBef>
                <a:spcPts val="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Arial" charset="0"/>
              </a:defRPr>
            </a:lvl5pPr>
            <a:lvl6pPr marL="2514306" indent="-228573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6pPr>
            <a:lvl7pPr marL="2971453" indent="-228573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7pPr>
            <a:lvl8pPr marL="3428599" indent="-228573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8pPr>
            <a:lvl9pPr marL="3885746" indent="-228573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9pPr>
          </a:lstStyle>
          <a:p>
            <a:pPr marL="341313" marR="0" lvl="0" indent="-228600" defTabSz="914400" eaLnBrk="1" fontAlgn="base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</a:rPr>
              <a:t>“Resilience is the capacity of any entity – an individual, a community, an organization, (or system)… – to </a:t>
            </a:r>
            <a:r>
              <a:rPr kumimoji="0" lang="en-US" sz="1800" b="1" i="0" u="sng" strike="noStrike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</a:rPr>
              <a:t>prepare</a:t>
            </a:r>
            <a:r>
              <a:rPr kumimoji="0" lang="en-US" sz="1800" b="1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</a:rPr>
              <a:t> for disruptions</a:t>
            </a:r>
            <a:r>
              <a:rPr kumimoji="0" lang="en-US" sz="18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</a:rPr>
              <a:t>, to </a:t>
            </a:r>
            <a:r>
              <a:rPr kumimoji="0" lang="en-US" sz="1800" b="1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</a:rPr>
              <a:t>recover from shocks and stresses…</a:t>
            </a:r>
            <a:r>
              <a:rPr kumimoji="0" lang="en-US" sz="18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</a:rPr>
              <a:t>” </a:t>
            </a:r>
          </a:p>
          <a:p>
            <a:pPr marL="341313" marR="0" lvl="0" indent="-228600" defTabSz="914400" eaLnBrk="1" fontAlgn="base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cap="none" spc="0" normalizeH="0" baseline="0" noProof="0" dirty="0">
              <a:ln>
                <a:noFill/>
              </a:ln>
              <a:effectLst/>
              <a:uLnTx/>
              <a:uFillTx/>
              <a:latin typeface="+mn-lt"/>
            </a:endParaRPr>
          </a:p>
          <a:p>
            <a:pPr marL="0" marR="0" lvl="0" indent="0" algn="r" defTabSz="914400" eaLnBrk="1" fontAlgn="base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None/>
              <a:tabLst/>
              <a:defRPr/>
            </a:pPr>
            <a:r>
              <a:rPr kumimoji="0" lang="en-US" sz="1600" b="0" i="1" u="none" strike="noStrike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</a:rPr>
              <a:t>Judith Rodin, President Emerita, Rockefeller Foundation</a:t>
            </a:r>
          </a:p>
          <a:p>
            <a:pPr marL="341313" marR="0" lvl="0" indent="-228600" defTabSz="914400" eaLnBrk="1" fontAlgn="base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None/>
              <a:tabLst/>
              <a:defRPr/>
            </a:pPr>
            <a:endParaRPr kumimoji="0" lang="en-US" sz="1600" b="0" i="0" u="none" strike="noStrike" cap="none" spc="0" normalizeH="0" baseline="0" noProof="0" dirty="0">
              <a:ln>
                <a:noFill/>
              </a:ln>
              <a:effectLst/>
              <a:uLnTx/>
              <a:uFillTx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722108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9AE7BF-DA54-42D7-B533-97F6DA0053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b="1" dirty="0"/>
              <a:t>Resilience Mathematical Framework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E98FAC4-0364-4748-BE48-E0D769FC9F0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76794" y="2022938"/>
            <a:ext cx="3601460" cy="123264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55AB7C7-3393-450D-8F97-899C2980F2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495" y="2303313"/>
            <a:ext cx="3010792" cy="62857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7B148DA-2395-4D04-B9EE-6F18726023D9}"/>
              </a:ext>
            </a:extLst>
          </p:cNvPr>
          <p:cNvSpPr/>
          <p:nvPr/>
        </p:nvSpPr>
        <p:spPr>
          <a:xfrm>
            <a:off x="130626" y="3529770"/>
            <a:ext cx="391885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 eaLnBrk="0" fontAlgn="base" hangingPunct="0">
              <a:spcAft>
                <a:spcPct val="0"/>
              </a:spcAft>
              <a:defRPr/>
            </a:pPr>
            <a:r>
              <a:rPr lang="en-US" sz="1600" i="1" kern="0" dirty="0">
                <a:solidFill>
                  <a:srgbClr val="000000"/>
                </a:solidFill>
                <a:latin typeface="Arial" charset="0"/>
              </a:rPr>
              <a:t>Service = Sys {(</a:t>
            </a:r>
            <a:r>
              <a:rPr lang="en-US" sz="1600" i="1" kern="0" dirty="0" err="1">
                <a:solidFill>
                  <a:srgbClr val="000000"/>
                </a:solidFill>
                <a:latin typeface="Arial" charset="0"/>
              </a:rPr>
              <a:t>sw</a:t>
            </a:r>
            <a:r>
              <a:rPr lang="en-US" sz="1600" i="1" kern="0" baseline="-25000" dirty="0" err="1">
                <a:solidFill>
                  <a:srgbClr val="000000"/>
                </a:solidFill>
                <a:latin typeface="Arial" charset="0"/>
              </a:rPr>
              <a:t>n</a:t>
            </a:r>
            <a:r>
              <a:rPr lang="en-US" sz="1600" i="1" kern="0" dirty="0">
                <a:solidFill>
                  <a:srgbClr val="000000"/>
                </a:solidFill>
                <a:latin typeface="Arial" charset="0"/>
              </a:rPr>
              <a:t>)(</a:t>
            </a:r>
            <a:r>
              <a:rPr lang="en-US" sz="1600" i="1" kern="0" dirty="0" err="1">
                <a:solidFill>
                  <a:srgbClr val="000000"/>
                </a:solidFill>
                <a:latin typeface="Arial" charset="0"/>
              </a:rPr>
              <a:t>hw</a:t>
            </a:r>
            <a:r>
              <a:rPr lang="en-US" sz="1600" i="1" kern="0" baseline="-25000" dirty="0" err="1">
                <a:solidFill>
                  <a:srgbClr val="000000"/>
                </a:solidFill>
                <a:latin typeface="Arial" charset="0"/>
              </a:rPr>
              <a:t>n</a:t>
            </a:r>
            <a:r>
              <a:rPr lang="en-US" sz="1600" i="1" kern="0" dirty="0">
                <a:solidFill>
                  <a:srgbClr val="000000"/>
                </a:solidFill>
                <a:latin typeface="Arial" charset="0"/>
              </a:rPr>
              <a:t>)(pe</a:t>
            </a:r>
            <a:r>
              <a:rPr lang="en-US" sz="1600" i="1" kern="0" baseline="-25000" dirty="0">
                <a:solidFill>
                  <a:srgbClr val="000000"/>
                </a:solidFill>
                <a:latin typeface="Arial" charset="0"/>
              </a:rPr>
              <a:t>n</a:t>
            </a:r>
            <a:r>
              <a:rPr lang="en-US" sz="1600" i="1" kern="0" dirty="0">
                <a:solidFill>
                  <a:srgbClr val="000000"/>
                </a:solidFill>
                <a:latin typeface="Arial" charset="0"/>
              </a:rPr>
              <a:t>)(me</a:t>
            </a:r>
            <a:r>
              <a:rPr lang="en-US" sz="1600" i="1" kern="0" baseline="-25000" dirty="0">
                <a:solidFill>
                  <a:srgbClr val="000000"/>
                </a:solidFill>
                <a:latin typeface="Arial" charset="0"/>
              </a:rPr>
              <a:t>n</a:t>
            </a:r>
            <a:r>
              <a:rPr lang="en-US" sz="1600" i="1" kern="0" dirty="0">
                <a:solidFill>
                  <a:srgbClr val="000000"/>
                </a:solidFill>
                <a:latin typeface="Arial" charset="0"/>
              </a:rPr>
              <a:t>)(</a:t>
            </a:r>
            <a:r>
              <a:rPr lang="en-US" sz="1600" i="1" kern="0" dirty="0" err="1">
                <a:solidFill>
                  <a:srgbClr val="000000"/>
                </a:solidFill>
                <a:latin typeface="Arial" charset="0"/>
              </a:rPr>
              <a:t>el</a:t>
            </a:r>
            <a:r>
              <a:rPr lang="en-US" sz="1600" i="1" kern="0" baseline="-25000" dirty="0" err="1">
                <a:solidFill>
                  <a:srgbClr val="000000"/>
                </a:solidFill>
                <a:latin typeface="Arial" charset="0"/>
              </a:rPr>
              <a:t>n</a:t>
            </a:r>
            <a:r>
              <a:rPr lang="en-US" sz="1600" i="1" kern="0" dirty="0">
                <a:solidFill>
                  <a:srgbClr val="000000"/>
                </a:solidFill>
                <a:latin typeface="Arial" charset="0"/>
              </a:rPr>
              <a:t>)}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1A697C5-8EF2-44AC-880A-430FC4E098E1}"/>
              </a:ext>
            </a:extLst>
          </p:cNvPr>
          <p:cNvSpPr/>
          <p:nvPr/>
        </p:nvSpPr>
        <p:spPr>
          <a:xfrm>
            <a:off x="4477649" y="3536910"/>
            <a:ext cx="44196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 eaLnBrk="0" fontAlgn="base" hangingPunct="0">
              <a:spcAft>
                <a:spcPct val="0"/>
              </a:spcAft>
              <a:defRPr/>
            </a:pPr>
            <a:r>
              <a:rPr lang="en-US" sz="1600" i="1" kern="0" dirty="0">
                <a:solidFill>
                  <a:srgbClr val="000000"/>
                </a:solidFill>
                <a:latin typeface="Arial" charset="0"/>
              </a:rPr>
              <a:t>Service = </a:t>
            </a:r>
            <a:r>
              <a:rPr lang="en-US" sz="1600" b="1" i="1" kern="0" dirty="0">
                <a:solidFill>
                  <a:srgbClr val="C00000"/>
                </a:solidFill>
                <a:latin typeface="Arial" charset="0"/>
              </a:rPr>
              <a:t>Sys {(</a:t>
            </a:r>
            <a:r>
              <a:rPr lang="en-US" sz="1600" b="1" i="1" kern="0" dirty="0" err="1">
                <a:solidFill>
                  <a:srgbClr val="C00000"/>
                </a:solidFill>
                <a:latin typeface="Arial" charset="0"/>
              </a:rPr>
              <a:t>sw</a:t>
            </a:r>
            <a:r>
              <a:rPr lang="en-US" sz="1600" b="1" i="1" kern="0" baseline="-25000" dirty="0" err="1">
                <a:solidFill>
                  <a:srgbClr val="C00000"/>
                </a:solidFill>
                <a:latin typeface="Arial" charset="0"/>
              </a:rPr>
              <a:t>n</a:t>
            </a:r>
            <a:r>
              <a:rPr lang="en-US" sz="1600" b="1" i="1" kern="0" dirty="0">
                <a:solidFill>
                  <a:srgbClr val="C00000"/>
                </a:solidFill>
                <a:latin typeface="Arial" charset="0"/>
              </a:rPr>
              <a:t>)(</a:t>
            </a:r>
            <a:r>
              <a:rPr lang="en-US" sz="1600" b="1" i="1" kern="0" dirty="0" err="1">
                <a:solidFill>
                  <a:srgbClr val="C00000"/>
                </a:solidFill>
                <a:latin typeface="Arial" charset="0"/>
              </a:rPr>
              <a:t>hw</a:t>
            </a:r>
            <a:r>
              <a:rPr lang="en-US" sz="1600" b="1" i="1" kern="0" baseline="-25000" dirty="0" err="1">
                <a:solidFill>
                  <a:srgbClr val="C00000"/>
                </a:solidFill>
                <a:latin typeface="Arial" charset="0"/>
              </a:rPr>
              <a:t>n</a:t>
            </a:r>
            <a:r>
              <a:rPr lang="en-US" sz="1600" b="1" i="1" kern="0" dirty="0">
                <a:solidFill>
                  <a:srgbClr val="C00000"/>
                </a:solidFill>
                <a:latin typeface="Arial" charset="0"/>
              </a:rPr>
              <a:t>)(pe</a:t>
            </a:r>
            <a:r>
              <a:rPr lang="en-US" sz="1600" b="1" i="1" kern="0" baseline="-25000" dirty="0">
                <a:solidFill>
                  <a:srgbClr val="C00000"/>
                </a:solidFill>
                <a:latin typeface="Arial" charset="0"/>
              </a:rPr>
              <a:t>n</a:t>
            </a:r>
            <a:r>
              <a:rPr lang="en-US" sz="1600" b="1" i="1" kern="0" dirty="0">
                <a:solidFill>
                  <a:srgbClr val="C00000"/>
                </a:solidFill>
                <a:latin typeface="Arial" charset="0"/>
              </a:rPr>
              <a:t>)(me</a:t>
            </a:r>
            <a:r>
              <a:rPr lang="en-US" sz="1600" b="1" i="1" kern="0" baseline="-25000" dirty="0">
                <a:solidFill>
                  <a:srgbClr val="C00000"/>
                </a:solidFill>
                <a:latin typeface="Arial" charset="0"/>
              </a:rPr>
              <a:t>n</a:t>
            </a:r>
            <a:r>
              <a:rPr lang="en-US" sz="1600" b="1" i="1" kern="0" dirty="0">
                <a:solidFill>
                  <a:srgbClr val="C00000"/>
                </a:solidFill>
                <a:latin typeface="Arial" charset="0"/>
              </a:rPr>
              <a:t>)(</a:t>
            </a:r>
            <a:r>
              <a:rPr lang="en-US" sz="1600" b="1" i="1" kern="0" dirty="0" err="1">
                <a:solidFill>
                  <a:srgbClr val="C00000"/>
                </a:solidFill>
                <a:latin typeface="Arial" charset="0"/>
              </a:rPr>
              <a:t>el</a:t>
            </a:r>
            <a:r>
              <a:rPr lang="en-US" sz="1600" b="1" i="1" kern="0" baseline="-25000" dirty="0" err="1">
                <a:solidFill>
                  <a:srgbClr val="C00000"/>
                </a:solidFill>
                <a:latin typeface="Arial" charset="0"/>
              </a:rPr>
              <a:t>n</a:t>
            </a:r>
            <a:r>
              <a:rPr lang="en-US" sz="1600" b="1" i="1" kern="0" dirty="0">
                <a:solidFill>
                  <a:srgbClr val="C00000"/>
                </a:solidFill>
                <a:latin typeface="Arial" charset="0"/>
              </a:rPr>
              <a:t>)} </a:t>
            </a:r>
            <a:r>
              <a:rPr lang="en-US" sz="1600" i="1" kern="0" dirty="0">
                <a:solidFill>
                  <a:srgbClr val="000000"/>
                </a:solidFill>
                <a:latin typeface="Arial" charset="0"/>
              </a:rPr>
              <a:t>+</a:t>
            </a:r>
          </a:p>
          <a:p>
            <a:pPr lvl="0" defTabSz="914400" eaLnBrk="0" fontAlgn="base" hangingPunct="0">
              <a:spcAft>
                <a:spcPct val="0"/>
              </a:spcAft>
              <a:defRPr/>
            </a:pPr>
            <a:endParaRPr lang="en-US" sz="800" i="1" kern="0" dirty="0">
              <a:solidFill>
                <a:srgbClr val="000000"/>
              </a:solidFill>
              <a:latin typeface="Arial" charset="0"/>
            </a:endParaRPr>
          </a:p>
          <a:p>
            <a:pPr lvl="0" defTabSz="914400" eaLnBrk="0" fontAlgn="base" hangingPunct="0">
              <a:spcAft>
                <a:spcPct val="0"/>
              </a:spcAft>
              <a:defRPr/>
            </a:pPr>
            <a:r>
              <a:rPr lang="en-US" sz="1600" i="1" kern="0" dirty="0">
                <a:solidFill>
                  <a:srgbClr val="000000"/>
                </a:solidFill>
                <a:latin typeface="Arial" charset="0"/>
              </a:rPr>
              <a:t>	</a:t>
            </a:r>
            <a:r>
              <a:rPr lang="en-US" sz="1600" b="1" i="1" kern="0" dirty="0">
                <a:solidFill>
                  <a:srgbClr val="92D050"/>
                </a:solidFill>
                <a:latin typeface="Arial" charset="0"/>
              </a:rPr>
              <a:t>Sys {(</a:t>
            </a:r>
            <a:r>
              <a:rPr lang="en-US" sz="1600" b="1" i="1" kern="0" dirty="0" err="1">
                <a:solidFill>
                  <a:srgbClr val="92D050"/>
                </a:solidFill>
                <a:latin typeface="Arial" charset="0"/>
              </a:rPr>
              <a:t>sw</a:t>
            </a:r>
            <a:r>
              <a:rPr lang="en-US" sz="1600" b="1" i="1" kern="0" baseline="-25000" dirty="0" err="1">
                <a:solidFill>
                  <a:srgbClr val="92D050"/>
                </a:solidFill>
                <a:latin typeface="Arial" charset="0"/>
              </a:rPr>
              <a:t>n</a:t>
            </a:r>
            <a:r>
              <a:rPr lang="en-US" sz="1600" b="1" i="1" kern="0" dirty="0">
                <a:solidFill>
                  <a:srgbClr val="92D050"/>
                </a:solidFill>
                <a:latin typeface="Arial" charset="0"/>
              </a:rPr>
              <a:t>)(</a:t>
            </a:r>
            <a:r>
              <a:rPr lang="en-US" sz="1600" b="1" i="1" kern="0" dirty="0" err="1">
                <a:solidFill>
                  <a:srgbClr val="92D050"/>
                </a:solidFill>
                <a:latin typeface="Arial" charset="0"/>
              </a:rPr>
              <a:t>hw</a:t>
            </a:r>
            <a:r>
              <a:rPr lang="en-US" sz="1600" b="1" i="1" kern="0" baseline="-25000" dirty="0" err="1">
                <a:solidFill>
                  <a:srgbClr val="92D050"/>
                </a:solidFill>
                <a:latin typeface="Arial" charset="0"/>
              </a:rPr>
              <a:t>n</a:t>
            </a:r>
            <a:r>
              <a:rPr lang="en-US" sz="1600" b="1" i="1" kern="0" dirty="0">
                <a:solidFill>
                  <a:srgbClr val="92D050"/>
                </a:solidFill>
                <a:latin typeface="Arial" charset="0"/>
              </a:rPr>
              <a:t>)(pe</a:t>
            </a:r>
            <a:r>
              <a:rPr lang="en-US" sz="1600" b="1" i="1" kern="0" baseline="-25000" dirty="0">
                <a:solidFill>
                  <a:srgbClr val="92D050"/>
                </a:solidFill>
                <a:latin typeface="Arial" charset="0"/>
              </a:rPr>
              <a:t>n</a:t>
            </a:r>
            <a:r>
              <a:rPr lang="en-US" sz="1600" b="1" i="1" kern="0" dirty="0">
                <a:solidFill>
                  <a:srgbClr val="92D050"/>
                </a:solidFill>
                <a:latin typeface="Arial" charset="0"/>
              </a:rPr>
              <a:t>)(me</a:t>
            </a:r>
            <a:r>
              <a:rPr lang="en-US" sz="1600" b="1" i="1" kern="0" baseline="-25000" dirty="0">
                <a:solidFill>
                  <a:srgbClr val="92D050"/>
                </a:solidFill>
                <a:latin typeface="Arial" charset="0"/>
              </a:rPr>
              <a:t>n</a:t>
            </a:r>
            <a:r>
              <a:rPr lang="en-US" sz="1600" b="1" i="1" kern="0" dirty="0">
                <a:solidFill>
                  <a:srgbClr val="92D050"/>
                </a:solidFill>
                <a:latin typeface="Arial" charset="0"/>
              </a:rPr>
              <a:t>)(</a:t>
            </a:r>
            <a:r>
              <a:rPr lang="en-US" sz="1600" b="1" i="1" kern="0" dirty="0" err="1">
                <a:solidFill>
                  <a:srgbClr val="92D050"/>
                </a:solidFill>
                <a:latin typeface="Arial" charset="0"/>
              </a:rPr>
              <a:t>el</a:t>
            </a:r>
            <a:r>
              <a:rPr lang="en-US" sz="1600" b="1" i="1" kern="0" baseline="-25000" dirty="0" err="1">
                <a:solidFill>
                  <a:srgbClr val="92D050"/>
                </a:solidFill>
                <a:latin typeface="Arial" charset="0"/>
              </a:rPr>
              <a:t>n</a:t>
            </a:r>
            <a:r>
              <a:rPr lang="en-US" sz="1600" b="1" i="1" kern="0" dirty="0">
                <a:solidFill>
                  <a:srgbClr val="92D050"/>
                </a:solidFill>
                <a:latin typeface="Arial" charset="0"/>
              </a:rPr>
              <a:t>)} </a:t>
            </a:r>
            <a:r>
              <a:rPr lang="en-US" sz="1600" i="1" kern="0" dirty="0">
                <a:solidFill>
                  <a:srgbClr val="000000"/>
                </a:solidFill>
                <a:latin typeface="Arial" charset="0"/>
              </a:rPr>
              <a:t>+ </a:t>
            </a:r>
          </a:p>
          <a:p>
            <a:pPr lvl="0" defTabSz="914400" eaLnBrk="0" fontAlgn="base" hangingPunct="0">
              <a:spcAft>
                <a:spcPct val="0"/>
              </a:spcAft>
              <a:defRPr/>
            </a:pPr>
            <a:endParaRPr lang="en-US" sz="800" i="1" kern="0" dirty="0">
              <a:solidFill>
                <a:srgbClr val="000000"/>
              </a:solidFill>
              <a:latin typeface="Arial" charset="0"/>
            </a:endParaRPr>
          </a:p>
          <a:p>
            <a:pPr lvl="0" defTabSz="914400" eaLnBrk="0" fontAlgn="base" hangingPunct="0">
              <a:spcAft>
                <a:spcPct val="0"/>
              </a:spcAft>
              <a:defRPr/>
            </a:pPr>
            <a:r>
              <a:rPr lang="en-US" sz="1600" i="1" kern="0" dirty="0">
                <a:solidFill>
                  <a:srgbClr val="000000"/>
                </a:solidFill>
                <a:latin typeface="Arial" charset="0"/>
              </a:rPr>
              <a:t>	</a:t>
            </a:r>
            <a:r>
              <a:rPr lang="en-US" sz="1600" b="1" i="1" kern="0" dirty="0">
                <a:solidFill>
                  <a:srgbClr val="002060"/>
                </a:solidFill>
                <a:latin typeface="Arial" charset="0"/>
              </a:rPr>
              <a:t>Sys {(</a:t>
            </a:r>
            <a:r>
              <a:rPr lang="en-US" sz="1600" b="1" i="1" kern="0" dirty="0" err="1">
                <a:solidFill>
                  <a:srgbClr val="002060"/>
                </a:solidFill>
                <a:latin typeface="Arial" charset="0"/>
              </a:rPr>
              <a:t>sw</a:t>
            </a:r>
            <a:r>
              <a:rPr lang="en-US" sz="1600" b="1" i="1" kern="0" baseline="-25000" dirty="0" err="1">
                <a:solidFill>
                  <a:srgbClr val="002060"/>
                </a:solidFill>
                <a:latin typeface="Arial" charset="0"/>
              </a:rPr>
              <a:t>n</a:t>
            </a:r>
            <a:r>
              <a:rPr lang="en-US" sz="1600" b="1" i="1" kern="0" dirty="0">
                <a:solidFill>
                  <a:srgbClr val="002060"/>
                </a:solidFill>
                <a:latin typeface="Arial" charset="0"/>
              </a:rPr>
              <a:t>)(</a:t>
            </a:r>
            <a:r>
              <a:rPr lang="en-US" sz="1600" b="1" i="1" kern="0" dirty="0" err="1">
                <a:solidFill>
                  <a:srgbClr val="002060"/>
                </a:solidFill>
                <a:latin typeface="Arial" charset="0"/>
              </a:rPr>
              <a:t>hw</a:t>
            </a:r>
            <a:r>
              <a:rPr lang="en-US" sz="1600" b="1" i="1" kern="0" baseline="-25000" dirty="0" err="1">
                <a:solidFill>
                  <a:srgbClr val="002060"/>
                </a:solidFill>
                <a:latin typeface="Arial" charset="0"/>
              </a:rPr>
              <a:t>n</a:t>
            </a:r>
            <a:r>
              <a:rPr lang="en-US" sz="1600" b="1" i="1" kern="0" dirty="0">
                <a:solidFill>
                  <a:srgbClr val="002060"/>
                </a:solidFill>
                <a:latin typeface="Arial" charset="0"/>
              </a:rPr>
              <a:t>)(pe</a:t>
            </a:r>
            <a:r>
              <a:rPr lang="en-US" sz="1600" b="1" i="1" kern="0" baseline="-25000" dirty="0">
                <a:solidFill>
                  <a:srgbClr val="002060"/>
                </a:solidFill>
                <a:latin typeface="Arial" charset="0"/>
              </a:rPr>
              <a:t>n</a:t>
            </a:r>
            <a:r>
              <a:rPr lang="en-US" sz="1600" b="1" i="1" kern="0" dirty="0">
                <a:solidFill>
                  <a:srgbClr val="002060"/>
                </a:solidFill>
                <a:latin typeface="Arial" charset="0"/>
              </a:rPr>
              <a:t>)(me</a:t>
            </a:r>
            <a:r>
              <a:rPr lang="en-US" sz="1600" b="1" i="1" kern="0" baseline="-25000" dirty="0">
                <a:solidFill>
                  <a:srgbClr val="002060"/>
                </a:solidFill>
                <a:latin typeface="Arial" charset="0"/>
              </a:rPr>
              <a:t>n</a:t>
            </a:r>
            <a:r>
              <a:rPr lang="en-US" sz="1600" b="1" i="1" kern="0" dirty="0">
                <a:solidFill>
                  <a:srgbClr val="002060"/>
                </a:solidFill>
                <a:latin typeface="Arial" charset="0"/>
              </a:rPr>
              <a:t>)(</a:t>
            </a:r>
            <a:r>
              <a:rPr lang="en-US" sz="1600" b="1" i="1" kern="0" dirty="0" err="1">
                <a:solidFill>
                  <a:srgbClr val="002060"/>
                </a:solidFill>
                <a:latin typeface="Arial" charset="0"/>
              </a:rPr>
              <a:t>el</a:t>
            </a:r>
            <a:r>
              <a:rPr lang="en-US" sz="1600" b="1" i="1" kern="0" baseline="-25000" dirty="0" err="1">
                <a:solidFill>
                  <a:srgbClr val="002060"/>
                </a:solidFill>
                <a:latin typeface="Arial" charset="0"/>
              </a:rPr>
              <a:t>n</a:t>
            </a:r>
            <a:r>
              <a:rPr lang="en-US" sz="1600" b="1" i="1" kern="0" dirty="0">
                <a:solidFill>
                  <a:srgbClr val="002060"/>
                </a:solidFill>
                <a:latin typeface="Arial" charset="0"/>
              </a:rPr>
              <a:t>)}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7D4E6FA-52C4-42C0-8EFA-A21485077762}"/>
              </a:ext>
            </a:extLst>
          </p:cNvPr>
          <p:cNvSpPr txBox="1"/>
          <p:nvPr/>
        </p:nvSpPr>
        <p:spPr>
          <a:xfrm>
            <a:off x="1484086" y="6078377"/>
            <a:ext cx="61758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“Three is Two, Two is One, and One is None”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3B183C8-4B19-4CA5-840F-3FD6B43C69C3}"/>
              </a:ext>
            </a:extLst>
          </p:cNvPr>
          <p:cNvSpPr txBox="1"/>
          <p:nvPr/>
        </p:nvSpPr>
        <p:spPr>
          <a:xfrm>
            <a:off x="628650" y="4004513"/>
            <a:ext cx="28056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Perfection?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82600" y="5029200"/>
            <a:ext cx="82423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Each Resilient state provides a unique/diverse solution to mitigate, constrain, or eliminate an </a:t>
            </a:r>
            <a:r>
              <a:rPr lang="en-US" sz="2400" u="sng" dirty="0"/>
              <a:t>unacceptable consequence</a:t>
            </a:r>
            <a:r>
              <a:rPr lang="en-US" sz="2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68599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03A2A26-149F-41FD-8E0B-F1CCDCEFDA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27026"/>
            <a:ext cx="7886700" cy="1325563"/>
          </a:xfrm>
        </p:spPr>
        <p:txBody>
          <a:bodyPr/>
          <a:lstStyle/>
          <a:p>
            <a:pPr algn="ctr"/>
            <a:r>
              <a:rPr lang="en-US" u="sng" dirty="0" err="1">
                <a:solidFill>
                  <a:schemeClr val="bg1"/>
                </a:solidFill>
              </a:rPr>
              <a:t>UnHackable</a:t>
            </a:r>
            <a:endParaRPr lang="en-US" u="sng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A061E6-1039-4EB4-B6F7-99E38CFD50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412999"/>
            <a:ext cx="7886700" cy="2387601"/>
          </a:xfrm>
        </p:spPr>
        <p:txBody>
          <a:bodyPr>
            <a:normAutofit/>
          </a:bodyPr>
          <a:lstStyle/>
          <a:p>
            <a:pPr lvl="1" indent="0">
              <a:buNone/>
            </a:pPr>
            <a:endParaRPr lang="en-US" sz="2800" dirty="0"/>
          </a:p>
          <a:p>
            <a:pPr lvl="1" indent="0">
              <a:buNone/>
            </a:pPr>
            <a:r>
              <a:rPr lang="en-US" sz="3200" dirty="0">
                <a:solidFill>
                  <a:srgbClr val="FFFFFF"/>
                </a:solidFill>
              </a:rPr>
              <a:t>A System of Systems that ensures consequences are effectively constrained, mitigated, or eliminated so unacceptable losses cannot be created by cyber attack.</a:t>
            </a:r>
          </a:p>
          <a:p>
            <a:pPr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76958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34E36B-5FB0-4A2B-B34C-4CBC2CD600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646" y="1840961"/>
            <a:ext cx="8413750" cy="1325563"/>
          </a:xfrm>
        </p:spPr>
        <p:txBody>
          <a:bodyPr>
            <a:normAutofit/>
          </a:bodyPr>
          <a:lstStyle/>
          <a:p>
            <a:pPr algn="ctr"/>
            <a:r>
              <a:rPr lang="en-US" sz="2800" dirty="0"/>
              <a:t>“All I need is the air that I breathe…”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1D75E43-EC2B-40B9-85BB-992D94215C3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flipH="1">
            <a:off x="300278" y="4347750"/>
            <a:ext cx="1557546" cy="236150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53A51B1-99AD-48EE-9648-360B7E3472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4189" y="3012694"/>
            <a:ext cx="3347758" cy="132464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D6DAA13-2BEF-4DE5-830A-F315A98CB9F1}"/>
              </a:ext>
            </a:extLst>
          </p:cNvPr>
          <p:cNvSpPr txBox="1"/>
          <p:nvPr/>
        </p:nvSpPr>
        <p:spPr>
          <a:xfrm>
            <a:off x="174172" y="2731080"/>
            <a:ext cx="5018743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/>
              <a:t>Oxygen Service </a:t>
            </a:r>
            <a:r>
              <a:rPr lang="en-US" i="1" dirty="0"/>
              <a:t>=</a:t>
            </a:r>
          </a:p>
          <a:p>
            <a:r>
              <a:rPr lang="en-US" b="1" i="1" dirty="0"/>
              <a:t>Oxygen Generator </a:t>
            </a:r>
            <a:r>
              <a:rPr lang="en-US" b="1" i="1" kern="0" dirty="0">
                <a:solidFill>
                  <a:srgbClr val="000000"/>
                </a:solidFill>
                <a:latin typeface="Arial" charset="0"/>
              </a:rPr>
              <a:t>{(</a:t>
            </a:r>
            <a:r>
              <a:rPr lang="en-US" b="1" i="1" kern="0" dirty="0" err="1">
                <a:solidFill>
                  <a:srgbClr val="000000"/>
                </a:solidFill>
                <a:latin typeface="Arial" charset="0"/>
              </a:rPr>
              <a:t>sw</a:t>
            </a:r>
            <a:r>
              <a:rPr lang="en-US" b="1" i="1" kern="0" baseline="-25000" dirty="0" err="1">
                <a:solidFill>
                  <a:srgbClr val="000000"/>
                </a:solidFill>
                <a:latin typeface="Arial" charset="0"/>
              </a:rPr>
              <a:t>n</a:t>
            </a:r>
            <a:r>
              <a:rPr lang="en-US" b="1" i="1" kern="0" dirty="0">
                <a:solidFill>
                  <a:srgbClr val="000000"/>
                </a:solidFill>
                <a:latin typeface="Arial" charset="0"/>
              </a:rPr>
              <a:t>)(</a:t>
            </a:r>
            <a:r>
              <a:rPr lang="en-US" b="1" i="1" kern="0" dirty="0" err="1">
                <a:solidFill>
                  <a:srgbClr val="000000"/>
                </a:solidFill>
                <a:latin typeface="Arial" charset="0"/>
              </a:rPr>
              <a:t>hw</a:t>
            </a:r>
            <a:r>
              <a:rPr lang="en-US" b="1" i="1" kern="0" baseline="-25000" dirty="0" err="1">
                <a:solidFill>
                  <a:srgbClr val="000000"/>
                </a:solidFill>
                <a:latin typeface="Arial" charset="0"/>
              </a:rPr>
              <a:t>n</a:t>
            </a:r>
            <a:r>
              <a:rPr lang="en-US" b="1" i="1" kern="0" dirty="0">
                <a:solidFill>
                  <a:srgbClr val="000000"/>
                </a:solidFill>
                <a:latin typeface="Arial" charset="0"/>
              </a:rPr>
              <a:t>)(pe</a:t>
            </a:r>
            <a:r>
              <a:rPr lang="en-US" b="1" i="1" kern="0" baseline="-25000" dirty="0">
                <a:solidFill>
                  <a:srgbClr val="000000"/>
                </a:solidFill>
                <a:latin typeface="Arial" charset="0"/>
              </a:rPr>
              <a:t>n</a:t>
            </a:r>
            <a:r>
              <a:rPr lang="en-US" b="1" i="1" kern="0" dirty="0">
                <a:solidFill>
                  <a:srgbClr val="000000"/>
                </a:solidFill>
                <a:latin typeface="Arial" charset="0"/>
              </a:rPr>
              <a:t>)(me</a:t>
            </a:r>
            <a:r>
              <a:rPr lang="en-US" b="1" i="1" kern="0" baseline="-25000" dirty="0">
                <a:solidFill>
                  <a:srgbClr val="000000"/>
                </a:solidFill>
                <a:latin typeface="Arial" charset="0"/>
              </a:rPr>
              <a:t>n</a:t>
            </a:r>
            <a:r>
              <a:rPr lang="en-US" b="1" i="1" kern="0" dirty="0">
                <a:solidFill>
                  <a:srgbClr val="000000"/>
                </a:solidFill>
                <a:latin typeface="Arial" charset="0"/>
              </a:rPr>
              <a:t>)(</a:t>
            </a:r>
            <a:r>
              <a:rPr lang="en-US" b="1" i="1" kern="0" dirty="0" err="1">
                <a:solidFill>
                  <a:srgbClr val="000000"/>
                </a:solidFill>
                <a:latin typeface="Arial" charset="0"/>
              </a:rPr>
              <a:t>el</a:t>
            </a:r>
            <a:r>
              <a:rPr lang="en-US" b="1" i="1" kern="0" baseline="-25000" dirty="0" err="1">
                <a:solidFill>
                  <a:srgbClr val="000000"/>
                </a:solidFill>
                <a:latin typeface="Arial" charset="0"/>
              </a:rPr>
              <a:t>n</a:t>
            </a:r>
            <a:r>
              <a:rPr lang="en-US" b="1" i="1" kern="0" dirty="0">
                <a:solidFill>
                  <a:srgbClr val="000000"/>
                </a:solidFill>
                <a:latin typeface="Arial" charset="0"/>
              </a:rPr>
              <a:t>)} </a:t>
            </a:r>
            <a:r>
              <a:rPr lang="en-US" i="1" kern="0" dirty="0">
                <a:solidFill>
                  <a:srgbClr val="000000"/>
                </a:solidFill>
                <a:latin typeface="Arial" charset="0"/>
              </a:rPr>
              <a:t>+</a:t>
            </a:r>
          </a:p>
          <a:p>
            <a:r>
              <a:rPr lang="en-US" b="1" i="1" dirty="0">
                <a:solidFill>
                  <a:srgbClr val="339933"/>
                </a:solidFill>
              </a:rPr>
              <a:t>Oxygen Candle Furnace </a:t>
            </a:r>
            <a:r>
              <a:rPr lang="en-US" b="1" i="1" kern="0" dirty="0">
                <a:solidFill>
                  <a:srgbClr val="339933"/>
                </a:solidFill>
                <a:latin typeface="Arial" charset="0"/>
              </a:rPr>
              <a:t>{(pe</a:t>
            </a:r>
            <a:r>
              <a:rPr lang="en-US" b="1" i="1" kern="0" baseline="-25000" dirty="0">
                <a:solidFill>
                  <a:srgbClr val="339933"/>
                </a:solidFill>
                <a:latin typeface="Arial" charset="0"/>
              </a:rPr>
              <a:t>n</a:t>
            </a:r>
            <a:r>
              <a:rPr lang="en-US" b="1" i="1" kern="0" dirty="0">
                <a:solidFill>
                  <a:srgbClr val="339933"/>
                </a:solidFill>
                <a:latin typeface="Arial" charset="0"/>
              </a:rPr>
              <a:t>)(me</a:t>
            </a:r>
            <a:r>
              <a:rPr lang="en-US" b="1" i="1" kern="0" baseline="-25000" dirty="0">
                <a:solidFill>
                  <a:srgbClr val="339933"/>
                </a:solidFill>
                <a:latin typeface="Arial" charset="0"/>
              </a:rPr>
              <a:t>n</a:t>
            </a:r>
            <a:r>
              <a:rPr lang="en-US" b="1" i="1" kern="0" dirty="0">
                <a:solidFill>
                  <a:srgbClr val="339933"/>
                </a:solidFill>
                <a:latin typeface="Arial" charset="0"/>
              </a:rPr>
              <a:t>)}</a:t>
            </a:r>
            <a:r>
              <a:rPr lang="en-US" b="1" i="1" dirty="0">
                <a:solidFill>
                  <a:srgbClr val="339933"/>
                </a:solidFill>
              </a:rPr>
              <a:t> </a:t>
            </a:r>
            <a:r>
              <a:rPr lang="en-US" i="1" dirty="0">
                <a:solidFill>
                  <a:srgbClr val="002060"/>
                </a:solidFill>
              </a:rPr>
              <a:t>+</a:t>
            </a:r>
          </a:p>
          <a:p>
            <a:r>
              <a:rPr lang="en-US" i="1" dirty="0">
                <a:solidFill>
                  <a:srgbClr val="FFCC66"/>
                </a:solidFill>
              </a:rPr>
              <a:t>Oxygen Banks </a:t>
            </a:r>
            <a:r>
              <a:rPr lang="en-US" i="1" kern="0" dirty="0">
                <a:solidFill>
                  <a:srgbClr val="FFCC66"/>
                </a:solidFill>
                <a:latin typeface="Arial" charset="0"/>
              </a:rPr>
              <a:t>{(me</a:t>
            </a:r>
            <a:r>
              <a:rPr lang="en-US" i="1" kern="0" baseline="-25000" dirty="0">
                <a:solidFill>
                  <a:srgbClr val="FFCC66"/>
                </a:solidFill>
                <a:latin typeface="Arial" charset="0"/>
              </a:rPr>
              <a:t>n</a:t>
            </a:r>
            <a:r>
              <a:rPr lang="en-US" i="1" kern="0" dirty="0">
                <a:solidFill>
                  <a:srgbClr val="FFCC66"/>
                </a:solidFill>
                <a:latin typeface="Arial" charset="0"/>
              </a:rPr>
              <a:t>)(</a:t>
            </a:r>
            <a:r>
              <a:rPr lang="en-US" i="1" kern="0" dirty="0" err="1">
                <a:solidFill>
                  <a:srgbClr val="FFCC66"/>
                </a:solidFill>
                <a:latin typeface="Arial" charset="0"/>
              </a:rPr>
              <a:t>el</a:t>
            </a:r>
            <a:r>
              <a:rPr lang="en-US" i="1" kern="0" baseline="-25000" dirty="0" err="1">
                <a:solidFill>
                  <a:srgbClr val="FFCC66"/>
                </a:solidFill>
                <a:latin typeface="Arial" charset="0"/>
              </a:rPr>
              <a:t>n</a:t>
            </a:r>
            <a:r>
              <a:rPr lang="en-US" i="1" kern="0" dirty="0">
                <a:solidFill>
                  <a:srgbClr val="FFCC66"/>
                </a:solidFill>
                <a:latin typeface="Arial" charset="0"/>
              </a:rPr>
              <a:t>)} </a:t>
            </a:r>
            <a:r>
              <a:rPr lang="en-US" i="1" kern="0" dirty="0">
                <a:solidFill>
                  <a:srgbClr val="000000"/>
                </a:solidFill>
                <a:latin typeface="Arial" charset="0"/>
              </a:rPr>
              <a:t>+</a:t>
            </a:r>
          </a:p>
          <a:p>
            <a:r>
              <a:rPr lang="en-US" b="1" i="1" dirty="0">
                <a:solidFill>
                  <a:srgbClr val="002060"/>
                </a:solidFill>
              </a:rPr>
              <a:t>Snorkel System </a:t>
            </a:r>
            <a:r>
              <a:rPr lang="en-US" b="1" i="1" kern="0" dirty="0">
                <a:solidFill>
                  <a:srgbClr val="002060"/>
                </a:solidFill>
                <a:latin typeface="Arial" charset="0"/>
              </a:rPr>
              <a:t>{(</a:t>
            </a:r>
            <a:r>
              <a:rPr lang="en-US" b="1" i="1" kern="0" dirty="0" err="1">
                <a:solidFill>
                  <a:srgbClr val="002060"/>
                </a:solidFill>
                <a:latin typeface="Arial" charset="0"/>
              </a:rPr>
              <a:t>hw</a:t>
            </a:r>
            <a:r>
              <a:rPr lang="en-US" b="1" i="1" kern="0" baseline="-25000" dirty="0" err="1">
                <a:solidFill>
                  <a:srgbClr val="002060"/>
                </a:solidFill>
                <a:latin typeface="Arial" charset="0"/>
              </a:rPr>
              <a:t>n</a:t>
            </a:r>
            <a:r>
              <a:rPr lang="en-US" b="1" i="1" kern="0" dirty="0">
                <a:solidFill>
                  <a:srgbClr val="002060"/>
                </a:solidFill>
                <a:latin typeface="Arial" charset="0"/>
              </a:rPr>
              <a:t>)(pe</a:t>
            </a:r>
            <a:r>
              <a:rPr lang="en-US" b="1" i="1" kern="0" baseline="-25000" dirty="0">
                <a:solidFill>
                  <a:srgbClr val="002060"/>
                </a:solidFill>
                <a:latin typeface="Arial" charset="0"/>
              </a:rPr>
              <a:t>n</a:t>
            </a:r>
            <a:r>
              <a:rPr lang="en-US" b="1" i="1" kern="0" dirty="0">
                <a:solidFill>
                  <a:srgbClr val="002060"/>
                </a:solidFill>
                <a:latin typeface="Arial" charset="0"/>
              </a:rPr>
              <a:t>)(me</a:t>
            </a:r>
            <a:r>
              <a:rPr lang="en-US" b="1" i="1" kern="0" baseline="-25000" dirty="0">
                <a:solidFill>
                  <a:srgbClr val="002060"/>
                </a:solidFill>
                <a:latin typeface="Arial" charset="0"/>
              </a:rPr>
              <a:t>n</a:t>
            </a:r>
            <a:r>
              <a:rPr lang="en-US" b="1" i="1" kern="0" dirty="0">
                <a:solidFill>
                  <a:srgbClr val="002060"/>
                </a:solidFill>
                <a:latin typeface="Arial" charset="0"/>
              </a:rPr>
              <a:t>)(</a:t>
            </a:r>
            <a:r>
              <a:rPr lang="en-US" b="1" i="1" kern="0" dirty="0" err="1">
                <a:solidFill>
                  <a:srgbClr val="002060"/>
                </a:solidFill>
                <a:latin typeface="Arial" charset="0"/>
              </a:rPr>
              <a:t>el</a:t>
            </a:r>
            <a:r>
              <a:rPr lang="en-US" b="1" i="1" kern="0" baseline="-25000" dirty="0" err="1">
                <a:solidFill>
                  <a:srgbClr val="002060"/>
                </a:solidFill>
                <a:latin typeface="Arial" charset="0"/>
              </a:rPr>
              <a:t>n</a:t>
            </a:r>
            <a:r>
              <a:rPr lang="en-US" b="1" i="1" kern="0" dirty="0">
                <a:solidFill>
                  <a:srgbClr val="002060"/>
                </a:solidFill>
                <a:latin typeface="Arial" charset="0"/>
              </a:rPr>
              <a:t>)} </a:t>
            </a:r>
            <a:endParaRPr lang="en-US" b="1" i="1" dirty="0">
              <a:solidFill>
                <a:srgbClr val="002060"/>
              </a:solidFill>
            </a:endParaRPr>
          </a:p>
          <a:p>
            <a:endParaRPr lang="en-US" i="1" dirty="0">
              <a:solidFill>
                <a:srgbClr val="002060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A69BAFC-93B7-49FD-A630-EFE1D24285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6656" y="4521307"/>
            <a:ext cx="2065666" cy="2171019"/>
          </a:xfrm>
          <a:prstGeom prst="rect">
            <a:avLst/>
          </a:prstGeom>
        </p:spPr>
      </p:pic>
      <p:pic>
        <p:nvPicPr>
          <p:cNvPr id="9" name="Picture 8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80223" y="4697107"/>
            <a:ext cx="1357920" cy="19089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/>
          <p:cNvPicPr/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933384" y="4549186"/>
            <a:ext cx="1598589" cy="20733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1" descr="Screen Shot 2018-06-02 at 1.05.44 PM.png"/>
          <p:cNvPicPr>
            <a:picLocks noChangeAspect="1"/>
          </p:cNvPicPr>
          <p:nvPr/>
        </p:nvPicPr>
        <p:blipFill>
          <a:blip r:embed="rId7"/>
          <a:srcRect t="6067" b="6067"/>
          <a:stretch>
            <a:fillRect/>
          </a:stretch>
        </p:blipFill>
        <p:spPr>
          <a:xfrm>
            <a:off x="0" y="17518"/>
            <a:ext cx="9144000" cy="2215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3001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EAD08F-C533-4943-A83A-5A6AF644FD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Loss of Medical Records – </a:t>
            </a:r>
            <a:br>
              <a:rPr lang="en-US" b="1" dirty="0"/>
            </a:br>
            <a:r>
              <a:rPr lang="en-US" b="1" dirty="0"/>
              <a:t>Future Ransomware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B14CBA-5E0A-4FBD-80CF-9E2CE881F3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 defTabSz="45720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800" b="1" i="1" dirty="0">
                <a:solidFill>
                  <a:srgbClr val="002060"/>
                </a:solidFill>
              </a:rPr>
              <a:t> </a:t>
            </a:r>
          </a:p>
          <a:p>
            <a:pPr lvl="1"/>
            <a:endParaRPr lang="en-US" dirty="0"/>
          </a:p>
        </p:txBody>
      </p:sp>
      <p:pic>
        <p:nvPicPr>
          <p:cNvPr id="8" name="Content Placeholder 3">
            <a:extLst>
              <a:ext uri="{FF2B5EF4-FFF2-40B4-BE49-F238E27FC236}">
                <a16:creationId xmlns:a16="http://schemas.microsoft.com/office/drawing/2014/main" id="{FE98FAC4-0364-4748-BE48-E0D769FC9F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8594" y="2937338"/>
            <a:ext cx="3601460" cy="1232643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1A697C5-8EF2-44AC-880A-430FC4E098E1}"/>
              </a:ext>
            </a:extLst>
          </p:cNvPr>
          <p:cNvSpPr/>
          <p:nvPr/>
        </p:nvSpPr>
        <p:spPr>
          <a:xfrm>
            <a:off x="223148" y="2266910"/>
            <a:ext cx="5695051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 eaLnBrk="0" fontAlgn="base" hangingPunct="0">
              <a:spcAft>
                <a:spcPct val="0"/>
              </a:spcAft>
              <a:defRPr/>
            </a:pPr>
            <a:r>
              <a:rPr lang="en-US" sz="2400" i="1" kern="0" dirty="0">
                <a:solidFill>
                  <a:srgbClr val="000000"/>
                </a:solidFill>
                <a:latin typeface="Arial" charset="0"/>
              </a:rPr>
              <a:t>Medical Record Access = </a:t>
            </a:r>
          </a:p>
          <a:p>
            <a:pPr lvl="0" defTabSz="914400" eaLnBrk="0" fontAlgn="base" hangingPunct="0">
              <a:spcAft>
                <a:spcPct val="0"/>
              </a:spcAft>
              <a:defRPr/>
            </a:pPr>
            <a:endParaRPr lang="en-US" sz="2000" b="1" i="1" kern="0" dirty="0">
              <a:solidFill>
                <a:srgbClr val="000000"/>
              </a:solidFill>
              <a:latin typeface="Arial" charset="0"/>
            </a:endParaRPr>
          </a:p>
          <a:p>
            <a:pPr lvl="0" defTabSz="914400" eaLnBrk="0" fontAlgn="base" hangingPunct="0">
              <a:spcAft>
                <a:spcPct val="0"/>
              </a:spcAft>
              <a:defRPr/>
            </a:pPr>
            <a:r>
              <a:rPr lang="en-US" sz="2000" b="1" i="1" kern="0" dirty="0">
                <a:solidFill>
                  <a:srgbClr val="C00000"/>
                </a:solidFill>
                <a:latin typeface="Arial" charset="0"/>
              </a:rPr>
              <a:t>On Premise Solution {(</a:t>
            </a:r>
            <a:r>
              <a:rPr lang="en-US" sz="2000" b="1" i="1" kern="0" dirty="0" err="1">
                <a:solidFill>
                  <a:srgbClr val="C00000"/>
                </a:solidFill>
                <a:latin typeface="Arial" charset="0"/>
              </a:rPr>
              <a:t>sw</a:t>
            </a:r>
            <a:r>
              <a:rPr lang="en-US" sz="2000" b="1" i="1" kern="0" baseline="-25000" dirty="0" err="1">
                <a:solidFill>
                  <a:srgbClr val="C00000"/>
                </a:solidFill>
                <a:latin typeface="Arial" charset="0"/>
              </a:rPr>
              <a:t>n</a:t>
            </a:r>
            <a:r>
              <a:rPr lang="en-US" sz="2000" b="1" i="1" kern="0" dirty="0" err="1">
                <a:solidFill>
                  <a:srgbClr val="C00000"/>
                </a:solidFill>
                <a:latin typeface="Arial" charset="0"/>
              </a:rPr>
              <a:t>)(hw</a:t>
            </a:r>
            <a:r>
              <a:rPr lang="en-US" sz="2000" b="1" i="1" kern="0" baseline="-25000" dirty="0" err="1">
                <a:solidFill>
                  <a:srgbClr val="C00000"/>
                </a:solidFill>
                <a:latin typeface="Arial" charset="0"/>
              </a:rPr>
              <a:t>n</a:t>
            </a:r>
            <a:r>
              <a:rPr lang="en-US" sz="2000" b="1" i="1" kern="0" dirty="0" err="1">
                <a:solidFill>
                  <a:srgbClr val="C00000"/>
                </a:solidFill>
                <a:latin typeface="Arial" charset="0"/>
              </a:rPr>
              <a:t>)(pe</a:t>
            </a:r>
            <a:r>
              <a:rPr lang="en-US" sz="2000" b="1" i="1" kern="0" baseline="-25000" dirty="0" err="1">
                <a:solidFill>
                  <a:srgbClr val="C00000"/>
                </a:solidFill>
                <a:latin typeface="Arial" charset="0"/>
              </a:rPr>
              <a:t>n</a:t>
            </a:r>
            <a:r>
              <a:rPr lang="en-US" sz="2000" b="1" i="1" kern="0" dirty="0">
                <a:solidFill>
                  <a:srgbClr val="C00000"/>
                </a:solidFill>
                <a:latin typeface="Arial" charset="0"/>
              </a:rPr>
              <a:t>)} </a:t>
            </a:r>
            <a:r>
              <a:rPr lang="en-US" sz="2000" i="1" kern="0" dirty="0">
                <a:solidFill>
                  <a:srgbClr val="000000"/>
                </a:solidFill>
                <a:latin typeface="Arial" charset="0"/>
              </a:rPr>
              <a:t>+</a:t>
            </a:r>
          </a:p>
          <a:p>
            <a:pPr lvl="0" defTabSz="914400" eaLnBrk="0" fontAlgn="base" hangingPunct="0">
              <a:spcAft>
                <a:spcPct val="0"/>
              </a:spcAft>
              <a:defRPr/>
            </a:pPr>
            <a:endParaRPr lang="en-US" sz="1000" i="1" kern="0" dirty="0">
              <a:solidFill>
                <a:srgbClr val="000000"/>
              </a:solidFill>
              <a:latin typeface="Arial" charset="0"/>
            </a:endParaRPr>
          </a:p>
          <a:p>
            <a:pPr lvl="0" defTabSz="914400" eaLnBrk="0" fontAlgn="base" hangingPunct="0">
              <a:spcAft>
                <a:spcPct val="0"/>
              </a:spcAft>
              <a:defRPr/>
            </a:pPr>
            <a:r>
              <a:rPr lang="en-US" sz="2000" b="1" i="1" kern="0" dirty="0">
                <a:solidFill>
                  <a:srgbClr val="92D050"/>
                </a:solidFill>
                <a:latin typeface="Arial" charset="0"/>
              </a:rPr>
              <a:t>Cloud Solution {(</a:t>
            </a:r>
            <a:r>
              <a:rPr lang="en-US" sz="2000" b="1" i="1" kern="0" dirty="0" err="1">
                <a:solidFill>
                  <a:srgbClr val="92D050"/>
                </a:solidFill>
                <a:latin typeface="Arial" charset="0"/>
              </a:rPr>
              <a:t>sw</a:t>
            </a:r>
            <a:r>
              <a:rPr lang="en-US" sz="2000" b="1" i="1" kern="0" baseline="-25000" dirty="0" err="1">
                <a:solidFill>
                  <a:srgbClr val="92D050"/>
                </a:solidFill>
                <a:latin typeface="Arial" charset="0"/>
              </a:rPr>
              <a:t>n</a:t>
            </a:r>
            <a:r>
              <a:rPr lang="en-US" sz="2000" b="1" i="1" kern="0" dirty="0" err="1">
                <a:solidFill>
                  <a:srgbClr val="92D050"/>
                </a:solidFill>
                <a:latin typeface="Arial" charset="0"/>
              </a:rPr>
              <a:t>)(hw</a:t>
            </a:r>
            <a:r>
              <a:rPr lang="en-US" sz="2000" b="1" i="1" kern="0" baseline="-25000" dirty="0" err="1">
                <a:solidFill>
                  <a:srgbClr val="92D050"/>
                </a:solidFill>
                <a:latin typeface="Arial" charset="0"/>
              </a:rPr>
              <a:t>n</a:t>
            </a:r>
            <a:r>
              <a:rPr lang="en-US" sz="2000" b="1" i="1" kern="0" dirty="0" err="1">
                <a:solidFill>
                  <a:srgbClr val="92D050"/>
                </a:solidFill>
                <a:latin typeface="Arial" charset="0"/>
              </a:rPr>
              <a:t>)(pe</a:t>
            </a:r>
            <a:r>
              <a:rPr lang="en-US" sz="2000" b="1" i="1" kern="0" baseline="-25000" dirty="0" err="1">
                <a:solidFill>
                  <a:srgbClr val="92D050"/>
                </a:solidFill>
                <a:latin typeface="Arial" charset="0"/>
              </a:rPr>
              <a:t>n</a:t>
            </a:r>
            <a:r>
              <a:rPr lang="en-US" sz="2000" b="1" i="1" kern="0" dirty="0">
                <a:solidFill>
                  <a:srgbClr val="92D050"/>
                </a:solidFill>
                <a:latin typeface="Arial" charset="0"/>
              </a:rPr>
              <a:t>)} </a:t>
            </a:r>
            <a:r>
              <a:rPr lang="en-US" sz="2000" i="1" kern="0" dirty="0">
                <a:solidFill>
                  <a:srgbClr val="000000"/>
                </a:solidFill>
                <a:latin typeface="Arial" charset="0"/>
              </a:rPr>
              <a:t>+ </a:t>
            </a:r>
          </a:p>
          <a:p>
            <a:pPr lvl="0" defTabSz="914400" eaLnBrk="0" fontAlgn="base" hangingPunct="0">
              <a:spcAft>
                <a:spcPct val="0"/>
              </a:spcAft>
              <a:defRPr/>
            </a:pPr>
            <a:endParaRPr lang="en-US" sz="1000" i="1" kern="0" dirty="0">
              <a:solidFill>
                <a:srgbClr val="000000"/>
              </a:solidFill>
              <a:latin typeface="Arial" charset="0"/>
            </a:endParaRPr>
          </a:p>
          <a:p>
            <a:pPr lvl="0" defTabSz="914400" eaLnBrk="0" fontAlgn="base" hangingPunct="0">
              <a:spcAft>
                <a:spcPct val="0"/>
              </a:spcAft>
              <a:defRPr/>
            </a:pPr>
            <a:r>
              <a:rPr lang="en-US" sz="2000" b="1" i="1" kern="0" dirty="0">
                <a:solidFill>
                  <a:srgbClr val="002060"/>
                </a:solidFill>
                <a:latin typeface="Arial" charset="0"/>
              </a:rPr>
              <a:t>Patient Solution {(</a:t>
            </a:r>
            <a:r>
              <a:rPr lang="en-US" sz="2000" b="1" i="1" kern="0" dirty="0" err="1">
                <a:solidFill>
                  <a:srgbClr val="002060"/>
                </a:solidFill>
                <a:latin typeface="Arial" charset="0"/>
              </a:rPr>
              <a:t>sw</a:t>
            </a:r>
            <a:r>
              <a:rPr lang="en-US" sz="2000" b="1" i="1" kern="0" baseline="-25000" dirty="0" err="1">
                <a:solidFill>
                  <a:srgbClr val="002060"/>
                </a:solidFill>
                <a:latin typeface="Arial" charset="0"/>
              </a:rPr>
              <a:t>n</a:t>
            </a:r>
            <a:r>
              <a:rPr lang="en-US" sz="2000" b="1" i="1" kern="0" dirty="0" err="1">
                <a:solidFill>
                  <a:srgbClr val="002060"/>
                </a:solidFill>
                <a:latin typeface="Arial" charset="0"/>
              </a:rPr>
              <a:t>)(hw</a:t>
            </a:r>
            <a:r>
              <a:rPr lang="en-US" sz="2000" b="1" i="1" kern="0" baseline="-25000" dirty="0" err="1">
                <a:solidFill>
                  <a:srgbClr val="002060"/>
                </a:solidFill>
                <a:latin typeface="Arial" charset="0"/>
              </a:rPr>
              <a:t>n</a:t>
            </a:r>
            <a:r>
              <a:rPr lang="en-US" sz="2000" b="1" i="1" kern="0" dirty="0" err="1">
                <a:solidFill>
                  <a:srgbClr val="002060"/>
                </a:solidFill>
                <a:latin typeface="Arial" charset="0"/>
              </a:rPr>
              <a:t>)(pe</a:t>
            </a:r>
            <a:r>
              <a:rPr lang="en-US" sz="2000" b="1" i="1" kern="0" baseline="-25000" dirty="0" err="1">
                <a:solidFill>
                  <a:srgbClr val="002060"/>
                </a:solidFill>
                <a:latin typeface="Arial" charset="0"/>
              </a:rPr>
              <a:t>n</a:t>
            </a:r>
            <a:r>
              <a:rPr lang="en-US" sz="2000" b="1" i="1" kern="0" dirty="0">
                <a:solidFill>
                  <a:srgbClr val="002060"/>
                </a:solidFill>
                <a:latin typeface="Arial" charset="0"/>
              </a:rPr>
              <a:t>)}</a:t>
            </a:r>
          </a:p>
        </p:txBody>
      </p:sp>
      <p:pic>
        <p:nvPicPr>
          <p:cNvPr id="6" name="Picture 5" descr="Screen Shot 2018-06-03 at 10.43.53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2264" y="4737100"/>
            <a:ext cx="2796286" cy="1924050"/>
          </a:xfrm>
          <a:prstGeom prst="rect">
            <a:avLst/>
          </a:prstGeom>
        </p:spPr>
      </p:pic>
      <p:pic>
        <p:nvPicPr>
          <p:cNvPr id="7" name="Picture 6" descr="Screen Shot 2018-06-03 at 10.46.14 A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7350" y="4806950"/>
            <a:ext cx="39497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4738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EAD08F-C533-4943-A83A-5A6AF644FD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4926"/>
            <a:ext cx="7886700" cy="1325563"/>
          </a:xfrm>
        </p:spPr>
        <p:txBody>
          <a:bodyPr/>
          <a:lstStyle/>
          <a:p>
            <a:pPr algn="ctr"/>
            <a:r>
              <a:rPr lang="en-US" b="1" dirty="0"/>
              <a:t>Election Hacking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B14CBA-5E0A-4FBD-80CF-9E2CE881F3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450" y="3997325"/>
            <a:ext cx="7886700" cy="2720975"/>
          </a:xfrm>
        </p:spPr>
        <p:txBody>
          <a:bodyPr/>
          <a:lstStyle/>
          <a:p>
            <a:pPr lvl="1"/>
            <a:r>
              <a:rPr lang="en-US" dirty="0"/>
              <a:t>Digital voting machine tallies vote and prints paper ballot.</a:t>
            </a:r>
          </a:p>
          <a:p>
            <a:pPr lvl="1"/>
            <a:r>
              <a:rPr lang="en-US" dirty="0"/>
              <a:t>Voter puts paper ballot in adjacent machine that tallies vote via separate software and hardware.</a:t>
            </a:r>
          </a:p>
          <a:p>
            <a:pPr lvl="1"/>
            <a:r>
              <a:rPr lang="en-US" dirty="0"/>
              <a:t>Multiple election observers ensure that digital machine and vote counter machine reach same vote count, or, </a:t>
            </a:r>
          </a:p>
          <a:p>
            <a:pPr lvl="1"/>
            <a:r>
              <a:rPr lang="en-US" dirty="0"/>
              <a:t>Paper ballots used to provide accurate vote.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3000" y="1962152"/>
            <a:ext cx="2641600" cy="27096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5332" y="2419350"/>
            <a:ext cx="2661968" cy="2730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6235701" y="2885641"/>
            <a:ext cx="2636818" cy="27047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1A697C5-8EF2-44AC-880A-430FC4E098E1}"/>
              </a:ext>
            </a:extLst>
          </p:cNvPr>
          <p:cNvSpPr/>
          <p:nvPr/>
        </p:nvSpPr>
        <p:spPr>
          <a:xfrm>
            <a:off x="223148" y="1339810"/>
            <a:ext cx="641895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 eaLnBrk="0" fontAlgn="base" hangingPunct="0">
              <a:spcAft>
                <a:spcPct val="0"/>
              </a:spcAft>
              <a:defRPr/>
            </a:pPr>
            <a:r>
              <a:rPr lang="en-US" sz="2400" i="1" kern="0" dirty="0">
                <a:solidFill>
                  <a:srgbClr val="000000"/>
                </a:solidFill>
                <a:latin typeface="Arial" charset="0"/>
              </a:rPr>
              <a:t>Accurate Vote Count = </a:t>
            </a:r>
          </a:p>
          <a:p>
            <a:pPr lvl="0" defTabSz="914400" eaLnBrk="0" fontAlgn="base" hangingPunct="0">
              <a:spcAft>
                <a:spcPct val="0"/>
              </a:spcAft>
              <a:defRPr/>
            </a:pPr>
            <a:endParaRPr lang="en-US" sz="1000" b="1" i="1" kern="0" dirty="0">
              <a:solidFill>
                <a:srgbClr val="000000"/>
              </a:solidFill>
              <a:latin typeface="Arial" charset="0"/>
            </a:endParaRPr>
          </a:p>
          <a:p>
            <a:pPr lvl="0" defTabSz="914400" eaLnBrk="0" fontAlgn="base" hangingPunct="0">
              <a:spcAft>
                <a:spcPct val="0"/>
              </a:spcAft>
              <a:defRPr/>
            </a:pPr>
            <a:r>
              <a:rPr lang="en-US" sz="2000" b="1" i="1" kern="0" dirty="0">
                <a:solidFill>
                  <a:srgbClr val="FD8008"/>
                </a:solidFill>
                <a:latin typeface="Arial" charset="0"/>
              </a:rPr>
              <a:t>Digital Voting Machine {(</a:t>
            </a:r>
            <a:r>
              <a:rPr lang="en-US" sz="2000" b="1" i="1" kern="0" dirty="0" err="1">
                <a:solidFill>
                  <a:srgbClr val="FD8008"/>
                </a:solidFill>
                <a:latin typeface="Arial" charset="0"/>
              </a:rPr>
              <a:t>sw</a:t>
            </a:r>
            <a:r>
              <a:rPr lang="en-US" sz="2000" b="1" i="1" kern="0" baseline="-25000" dirty="0" err="1">
                <a:solidFill>
                  <a:srgbClr val="FD8008"/>
                </a:solidFill>
                <a:latin typeface="Arial" charset="0"/>
              </a:rPr>
              <a:t>n</a:t>
            </a:r>
            <a:r>
              <a:rPr lang="en-US" sz="2000" b="1" i="1" kern="0" dirty="0" err="1">
                <a:solidFill>
                  <a:srgbClr val="FD8008"/>
                </a:solidFill>
                <a:latin typeface="Arial" charset="0"/>
              </a:rPr>
              <a:t>)(hw</a:t>
            </a:r>
            <a:r>
              <a:rPr lang="en-US" sz="2000" b="1" i="1" kern="0" baseline="-25000" dirty="0" err="1">
                <a:solidFill>
                  <a:srgbClr val="FD8008"/>
                </a:solidFill>
                <a:latin typeface="Arial" charset="0"/>
              </a:rPr>
              <a:t>n</a:t>
            </a:r>
            <a:r>
              <a:rPr lang="en-US" sz="2000" b="1" i="1" kern="0" dirty="0" err="1">
                <a:solidFill>
                  <a:srgbClr val="FD8008"/>
                </a:solidFill>
                <a:latin typeface="Arial" charset="0"/>
              </a:rPr>
              <a:t>)(me</a:t>
            </a:r>
            <a:r>
              <a:rPr lang="en-US" sz="2000" b="1" i="1" kern="0" baseline="-25000" dirty="0" err="1">
                <a:solidFill>
                  <a:srgbClr val="FD8008"/>
                </a:solidFill>
                <a:latin typeface="Arial" charset="0"/>
              </a:rPr>
              <a:t>n</a:t>
            </a:r>
            <a:r>
              <a:rPr lang="en-US" sz="2000" b="1" i="1" kern="0" dirty="0" err="1">
                <a:solidFill>
                  <a:srgbClr val="FD8008"/>
                </a:solidFill>
                <a:latin typeface="Arial" charset="0"/>
              </a:rPr>
              <a:t>)(pe</a:t>
            </a:r>
            <a:r>
              <a:rPr lang="en-US" sz="2000" b="1" i="1" kern="0" baseline="-25000" dirty="0" err="1">
                <a:solidFill>
                  <a:srgbClr val="FD8008"/>
                </a:solidFill>
                <a:latin typeface="Arial" charset="0"/>
              </a:rPr>
              <a:t>n</a:t>
            </a:r>
            <a:r>
              <a:rPr lang="en-US" sz="2000" b="1" i="1" kern="0" dirty="0">
                <a:solidFill>
                  <a:srgbClr val="FD8008"/>
                </a:solidFill>
                <a:latin typeface="Arial" charset="0"/>
              </a:rPr>
              <a:t>)} </a:t>
            </a:r>
            <a:r>
              <a:rPr lang="en-US" sz="2000" i="1" kern="0" dirty="0">
                <a:solidFill>
                  <a:srgbClr val="000000"/>
                </a:solidFill>
                <a:latin typeface="Arial" charset="0"/>
              </a:rPr>
              <a:t>+</a:t>
            </a:r>
          </a:p>
          <a:p>
            <a:pPr lvl="0" defTabSz="914400" eaLnBrk="0" fontAlgn="base" hangingPunct="0">
              <a:spcAft>
                <a:spcPct val="0"/>
              </a:spcAft>
              <a:defRPr/>
            </a:pPr>
            <a:endParaRPr lang="en-US" sz="1000" i="1" kern="0" dirty="0">
              <a:solidFill>
                <a:srgbClr val="000000"/>
              </a:solidFill>
              <a:latin typeface="Arial" charset="0"/>
            </a:endParaRPr>
          </a:p>
          <a:p>
            <a:pPr lvl="0" defTabSz="914400" eaLnBrk="0" fontAlgn="base" hangingPunct="0">
              <a:spcAft>
                <a:spcPct val="0"/>
              </a:spcAft>
              <a:defRPr/>
            </a:pPr>
            <a:r>
              <a:rPr lang="en-US" sz="2000" b="1" i="1" kern="0" dirty="0">
                <a:solidFill>
                  <a:srgbClr val="8000FF"/>
                </a:solidFill>
                <a:latin typeface="Arial" charset="0"/>
              </a:rPr>
              <a:t>Printed Ballot/Vote Counter {(</a:t>
            </a:r>
            <a:r>
              <a:rPr lang="en-US" sz="2000" b="1" i="1" kern="0" dirty="0" err="1">
                <a:solidFill>
                  <a:srgbClr val="8000FF"/>
                </a:solidFill>
                <a:latin typeface="Arial" charset="0"/>
              </a:rPr>
              <a:t>sw</a:t>
            </a:r>
            <a:r>
              <a:rPr lang="en-US" sz="2000" b="1" i="1" kern="0" baseline="-25000" dirty="0" err="1">
                <a:solidFill>
                  <a:srgbClr val="8000FF"/>
                </a:solidFill>
                <a:latin typeface="Arial" charset="0"/>
              </a:rPr>
              <a:t>n</a:t>
            </a:r>
            <a:r>
              <a:rPr lang="en-US" sz="2000" b="1" i="1" kern="0" dirty="0" err="1">
                <a:solidFill>
                  <a:srgbClr val="8000FF"/>
                </a:solidFill>
                <a:latin typeface="Arial" charset="0"/>
              </a:rPr>
              <a:t>)(hw</a:t>
            </a:r>
            <a:r>
              <a:rPr lang="en-US" sz="2000" b="1" i="1" kern="0" baseline="-25000" dirty="0" err="1">
                <a:solidFill>
                  <a:srgbClr val="8000FF"/>
                </a:solidFill>
                <a:latin typeface="Arial" charset="0"/>
              </a:rPr>
              <a:t>n</a:t>
            </a:r>
            <a:r>
              <a:rPr lang="en-US" sz="2000" b="1" i="1" kern="0" dirty="0" err="1">
                <a:solidFill>
                  <a:srgbClr val="8000FF"/>
                </a:solidFill>
                <a:latin typeface="Arial" charset="0"/>
              </a:rPr>
              <a:t>)</a:t>
            </a:r>
            <a:r>
              <a:rPr lang="en-US" sz="2000" b="1" i="1" kern="0" dirty="0" err="1">
                <a:solidFill>
                  <a:srgbClr val="FF6600"/>
                </a:solidFill>
                <a:latin typeface="Arial" charset="0"/>
              </a:rPr>
              <a:t>(pe</a:t>
            </a:r>
            <a:r>
              <a:rPr lang="en-US" sz="2000" b="1" i="1" kern="0" baseline="-25000" dirty="0" err="1">
                <a:solidFill>
                  <a:srgbClr val="FF6600"/>
                </a:solidFill>
                <a:latin typeface="Arial" charset="0"/>
              </a:rPr>
              <a:t>n</a:t>
            </a:r>
            <a:r>
              <a:rPr lang="en-US" sz="2000" b="1" i="1" kern="0" dirty="0">
                <a:solidFill>
                  <a:srgbClr val="FF6600"/>
                </a:solidFill>
                <a:latin typeface="Arial" charset="0"/>
              </a:rPr>
              <a:t>)</a:t>
            </a:r>
            <a:r>
              <a:rPr lang="en-US" sz="2000" b="1" i="1" kern="0" dirty="0">
                <a:solidFill>
                  <a:srgbClr val="8000FF"/>
                </a:solidFill>
                <a:latin typeface="Arial" charset="0"/>
              </a:rPr>
              <a:t>}</a:t>
            </a:r>
            <a:r>
              <a:rPr lang="en-US" sz="2000" b="1" i="1" kern="0" dirty="0">
                <a:solidFill>
                  <a:srgbClr val="92D050"/>
                </a:solidFill>
                <a:latin typeface="Arial" charset="0"/>
              </a:rPr>
              <a:t> </a:t>
            </a:r>
            <a:r>
              <a:rPr lang="en-US" sz="2000" i="1" kern="0" dirty="0">
                <a:solidFill>
                  <a:srgbClr val="000000"/>
                </a:solidFill>
                <a:latin typeface="Arial" charset="0"/>
              </a:rPr>
              <a:t>+ </a:t>
            </a:r>
          </a:p>
          <a:p>
            <a:pPr lvl="0" defTabSz="914400" eaLnBrk="0" fontAlgn="base" hangingPunct="0">
              <a:spcAft>
                <a:spcPct val="0"/>
              </a:spcAft>
              <a:defRPr/>
            </a:pPr>
            <a:endParaRPr lang="en-US" sz="1000" i="1" kern="0" dirty="0">
              <a:solidFill>
                <a:srgbClr val="000000"/>
              </a:solidFill>
              <a:latin typeface="Arial" charset="0"/>
            </a:endParaRPr>
          </a:p>
          <a:p>
            <a:pPr lvl="0" defTabSz="914400" eaLnBrk="0" fontAlgn="base" hangingPunct="0">
              <a:spcAft>
                <a:spcPct val="0"/>
              </a:spcAft>
              <a:defRPr/>
            </a:pPr>
            <a:r>
              <a:rPr lang="en-US" sz="2000" b="1" i="1" kern="0" dirty="0">
                <a:solidFill>
                  <a:srgbClr val="0F80FF"/>
                </a:solidFill>
                <a:latin typeface="Arial" charset="0"/>
              </a:rPr>
              <a:t>Election Observers (process) {(pe</a:t>
            </a:r>
            <a:r>
              <a:rPr lang="en-US" sz="2000" b="1" i="1" kern="0" baseline="-25000" dirty="0">
                <a:solidFill>
                  <a:srgbClr val="0F80FF"/>
                </a:solidFill>
                <a:latin typeface="Arial" charset="0"/>
              </a:rPr>
              <a:t>n</a:t>
            </a:r>
            <a:r>
              <a:rPr lang="en-US" sz="2000" b="1" i="1" kern="0" dirty="0">
                <a:solidFill>
                  <a:srgbClr val="0F80FF"/>
                </a:solidFill>
                <a:latin typeface="Arial" charset="0"/>
              </a:rPr>
              <a:t>)} </a:t>
            </a:r>
            <a:r>
              <a:rPr lang="en-US" sz="2000" i="1" kern="0" dirty="0">
                <a:latin typeface="Arial" charset="0"/>
              </a:rPr>
              <a:t>+</a:t>
            </a:r>
          </a:p>
          <a:p>
            <a:pPr lvl="0" defTabSz="914400" eaLnBrk="0" fontAlgn="base" hangingPunct="0">
              <a:spcAft>
                <a:spcPct val="0"/>
              </a:spcAft>
              <a:defRPr/>
            </a:pPr>
            <a:endParaRPr lang="en-US" sz="1000" i="1" kern="0" dirty="0">
              <a:latin typeface="Arial" charset="0"/>
            </a:endParaRPr>
          </a:p>
          <a:p>
            <a:pPr lvl="0" defTabSz="914400" eaLnBrk="0" fontAlgn="base" hangingPunct="0">
              <a:spcAft>
                <a:spcPct val="0"/>
              </a:spcAft>
              <a:defRPr/>
            </a:pPr>
            <a:r>
              <a:rPr lang="en-US" sz="2000" b="1" i="1" kern="0" dirty="0">
                <a:solidFill>
                  <a:srgbClr val="999999"/>
                </a:solidFill>
                <a:latin typeface="Arial" charset="0"/>
              </a:rPr>
              <a:t>Election Observers (process) {(pe</a:t>
            </a:r>
            <a:r>
              <a:rPr lang="en-US" sz="2000" b="1" i="1" kern="0" baseline="-25000" dirty="0">
                <a:solidFill>
                  <a:srgbClr val="999999"/>
                </a:solidFill>
                <a:latin typeface="Arial" charset="0"/>
              </a:rPr>
              <a:t>n</a:t>
            </a:r>
            <a:r>
              <a:rPr lang="en-US" sz="2000" b="1" i="1" kern="0" dirty="0">
                <a:solidFill>
                  <a:srgbClr val="999999"/>
                </a:solidFill>
                <a:latin typeface="Arial" charset="0"/>
              </a:rPr>
              <a:t>)} </a:t>
            </a:r>
            <a:endParaRPr lang="en-US" sz="2000" i="1" kern="0" dirty="0">
              <a:solidFill>
                <a:srgbClr val="999999"/>
              </a:solidFill>
              <a:latin typeface="Arial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V="1">
            <a:off x="6248400" y="3364950"/>
            <a:ext cx="2590800" cy="265752"/>
          </a:xfrm>
          <a:prstGeom prst="rect">
            <a:avLst/>
          </a:prstGeom>
        </p:spPr>
      </p:pic>
      <p:pic>
        <p:nvPicPr>
          <p:cNvPr id="11" name="Picture 10" descr="Screen Shot 2018-06-03 at 12.03.51 PM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70700" y="711200"/>
            <a:ext cx="2006600" cy="973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4738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73FCEB7-CD02-4399-BA74-12D9191D6F7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B45A142-4255-493C-8284-5D566C121B1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252663" y="321177"/>
            <a:ext cx="3249230" cy="6179552"/>
          </a:xfrm>
          <a:prstGeom prst="rect">
            <a:avLst/>
          </a:prstGeom>
          <a:solidFill>
            <a:srgbClr val="404040">
              <a:alpha val="89804"/>
            </a:srgbClr>
          </a:solidFill>
          <a:ln w="127000" cap="sq" cmpd="thinThick">
            <a:solidFill>
              <a:srgbClr val="595959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8FB9660-F42F-4313-BBC4-47C007FE484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93344" y="3910267"/>
            <a:ext cx="1940093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9663D04-B2CD-4FEB-B6FB-FDF7CA6182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7647" y="492573"/>
            <a:ext cx="4410597" cy="588079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EAD08F-C533-4943-A83A-5A6AF644FD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5677" y="914400"/>
            <a:ext cx="2743200" cy="288757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Cybersecurity: </a:t>
            </a:r>
            <a:br>
              <a:rPr lang="en-US" sz="3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3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Not a Perfect Story</a:t>
            </a:r>
            <a:br>
              <a:rPr lang="en-US" sz="2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endParaRPr lang="en-US" sz="20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9DAC9EC-5798-4F9C-9E1A-8482EC8DE38A}"/>
              </a:ext>
            </a:extLst>
          </p:cNvPr>
          <p:cNvSpPr/>
          <p:nvPr/>
        </p:nvSpPr>
        <p:spPr>
          <a:xfrm>
            <a:off x="4117647" y="492573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By Maurizio </a:t>
            </a:r>
            <a:r>
              <a:rPr lang="en-US" sz="1200" dirty="0" err="1">
                <a:solidFill>
                  <a:schemeClr val="bg1"/>
                </a:solidFill>
              </a:rPr>
              <a:t>Pesce</a:t>
            </a:r>
            <a:r>
              <a:rPr lang="en-US" sz="1200" dirty="0">
                <a:solidFill>
                  <a:schemeClr val="bg1"/>
                </a:solidFill>
              </a:rPr>
              <a:t> from Milan, Italia - Edvard Munch: The Scream (1895, signed 1896), CC BY 2.0</a:t>
            </a:r>
          </a:p>
        </p:txBody>
      </p:sp>
    </p:spTree>
    <p:extLst>
      <p:ext uri="{BB962C8B-B14F-4D97-AF65-F5344CB8AC3E}">
        <p14:creationId xmlns:p14="http://schemas.microsoft.com/office/powerpoint/2010/main" val="131547389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C48C6B3-DC94-46E5-9417-CBD6111F497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355"/>
          <a:stretch/>
        </p:blipFill>
        <p:spPr>
          <a:xfrm>
            <a:off x="3490722" y="10"/>
            <a:ext cx="5653278" cy="6857990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DCD47B7B-978A-4304-89D7-2E94613F7C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2505" y="1391652"/>
            <a:ext cx="3176337" cy="3284258"/>
          </a:xfrm>
          <a:noFill/>
        </p:spPr>
        <p:txBody>
          <a:bodyPr>
            <a:normAutofit/>
          </a:bodyPr>
          <a:lstStyle/>
          <a:p>
            <a:pPr algn="l"/>
            <a:r>
              <a:rPr lang="en-US" dirty="0"/>
              <a:t>250-400K deaths each year are caused by Medical Errors.</a:t>
            </a:r>
          </a:p>
          <a:p>
            <a:pPr algn="l"/>
            <a:endParaRPr lang="en-US" sz="500" dirty="0"/>
          </a:p>
          <a:p>
            <a:pPr algn="l"/>
            <a:r>
              <a:rPr lang="en-US" dirty="0"/>
              <a:t>Preventable medical errors Are Third Leading Cause of Death In U.S.</a:t>
            </a:r>
            <a:endParaRPr lang="en-US" sz="1000" dirty="0"/>
          </a:p>
          <a:p>
            <a:pPr algn="r"/>
            <a:endParaRPr lang="en-US" sz="1200" dirty="0"/>
          </a:p>
          <a:p>
            <a:pPr algn="r">
              <a:spcBef>
                <a:spcPts val="0"/>
              </a:spcBef>
            </a:pPr>
            <a:r>
              <a:rPr lang="en-US" sz="1400" dirty="0"/>
              <a:t>US News and World Report </a:t>
            </a:r>
          </a:p>
          <a:p>
            <a:pPr algn="r">
              <a:spcBef>
                <a:spcPts val="0"/>
              </a:spcBef>
            </a:pPr>
            <a:r>
              <a:rPr lang="en-US" sz="1400" dirty="0"/>
              <a:t>03 May 2016  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FAFC45C-CEBB-41A0-A68C-0647E30EFF9E}"/>
              </a:ext>
            </a:extLst>
          </p:cNvPr>
          <p:cNvSpPr txBox="1"/>
          <p:nvPr/>
        </p:nvSpPr>
        <p:spPr>
          <a:xfrm>
            <a:off x="5544457" y="6466210"/>
            <a:ext cx="35995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WIKIMEDIA COMMONS CC BY-SA 4.0</a:t>
            </a:r>
          </a:p>
        </p:txBody>
      </p:sp>
    </p:spTree>
    <p:extLst>
      <p:ext uri="{BB962C8B-B14F-4D97-AF65-F5344CB8AC3E}">
        <p14:creationId xmlns:p14="http://schemas.microsoft.com/office/powerpoint/2010/main" val="242216516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xmlns="" xmlns:mv="urn:schemas-microsoft-com:mac:vml" xmlns:mc="http://schemas.openxmlformats.org/markup-compatibility/2006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572000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xmlns="" xmlns:mv="urn:schemas-microsoft-com:mac:vml" xmlns:mc="http://schemas.openxmlformats.org/markup-compatibility/2006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283551" y="4633546"/>
            <a:ext cx="8579094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FF08D34-3060-4E52-8081-C5B64DA985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551" y="1997685"/>
            <a:ext cx="4091937" cy="140148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A335C00-E116-4D9D-B539-3316B0EC9E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2032" y="2225238"/>
            <a:ext cx="4091938" cy="859306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xmlns="" xmlns:mv="urn:schemas-microsoft-com:mac:vml" xmlns:mc="http://schemas.openxmlformats.org/markup-compatibility/2006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657350" y="5738691"/>
            <a:ext cx="58293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94B2FDE3-9EE6-4B0A-B7D2-1E67C129CB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653" y="4756638"/>
            <a:ext cx="8354891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700" b="1">
                <a:solidFill>
                  <a:srgbClr val="FFFFFF"/>
                </a:solidFill>
              </a:rPr>
              <a:t>The Choice is Yours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95461F4-545B-43A7-A757-89F4B4245A33}"/>
              </a:ext>
            </a:extLst>
          </p:cNvPr>
          <p:cNvSpPr txBox="1"/>
          <p:nvPr/>
        </p:nvSpPr>
        <p:spPr>
          <a:xfrm>
            <a:off x="537029" y="478976"/>
            <a:ext cx="336731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Consequence &amp; Resilience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FFEC7F4-F7D3-4947-A8DE-2B84BA7C53C4}"/>
              </a:ext>
            </a:extLst>
          </p:cNvPr>
          <p:cNvSpPr txBox="1"/>
          <p:nvPr/>
        </p:nvSpPr>
        <p:spPr>
          <a:xfrm>
            <a:off x="5034886" y="711200"/>
            <a:ext cx="3367314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Perfect Security</a:t>
            </a:r>
          </a:p>
        </p:txBody>
      </p:sp>
    </p:spTree>
    <p:extLst>
      <p:ext uri="{BB962C8B-B14F-4D97-AF65-F5344CB8AC3E}">
        <p14:creationId xmlns:p14="http://schemas.microsoft.com/office/powerpoint/2010/main" val="410814486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93AAD6-24EE-42CB-A806-AABE4FAEEA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063899-1A2B-4DD8-B7EE-1DA657D3AC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59C9255-4695-40D1-B190-F83EDC544D7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" r="-5461"/>
          <a:stretch/>
        </p:blipFill>
        <p:spPr>
          <a:xfrm>
            <a:off x="-1" y="18480"/>
            <a:ext cx="9657567" cy="6839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33554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3CBFFA-FFD3-43BA-A6D6-7BD947D6B2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9167" y="55538"/>
            <a:ext cx="7832558" cy="2330116"/>
          </a:xfrm>
        </p:spPr>
        <p:txBody>
          <a:bodyPr>
            <a:normAutofit/>
          </a:bodyPr>
          <a:lstStyle/>
          <a:p>
            <a:r>
              <a:rPr lang="en-US" sz="4800" dirty="0" err="1"/>
              <a:t>UnHackable</a:t>
            </a:r>
            <a:r>
              <a:rPr lang="en-US" sz="4800" dirty="0"/>
              <a:t>:</a:t>
            </a:r>
            <a:br>
              <a:rPr lang="en-US" sz="4800" dirty="0"/>
            </a:br>
            <a:r>
              <a:rPr lang="en-US" sz="4000" dirty="0"/>
              <a:t>A Mathematical Framework for Cyber Resiliency</a:t>
            </a:r>
            <a:endParaRPr lang="en-US" sz="48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CD2027B-3438-47F3-A41D-C0A18C31506C}"/>
              </a:ext>
            </a:extLst>
          </p:cNvPr>
          <p:cNvSpPr txBox="1"/>
          <p:nvPr/>
        </p:nvSpPr>
        <p:spPr>
          <a:xfrm>
            <a:off x="5558589" y="5613018"/>
            <a:ext cx="34169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John Zimmerman</a:t>
            </a:r>
            <a:endParaRPr lang="en-US" dirty="0">
              <a:solidFill>
                <a:prstClr val="black"/>
              </a:solidFill>
              <a:latin typeface="Calibri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jzimmerman@subsystem.com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2314A86-7C4E-433C-8A4F-2559B8D608CD}"/>
              </a:ext>
            </a:extLst>
          </p:cNvPr>
          <p:cNvSpPr txBox="1"/>
          <p:nvPr/>
        </p:nvSpPr>
        <p:spPr>
          <a:xfrm>
            <a:off x="882316" y="3261905"/>
            <a:ext cx="747562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Questions?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6A12103-CA51-4766-B335-576AFE2FF9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446" y="5302502"/>
            <a:ext cx="4127000" cy="926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82884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B79F938-315C-4E03-AFDE-3A68974CE5B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65"/>
          <a:stretch/>
        </p:blipFill>
        <p:spPr>
          <a:xfrm>
            <a:off x="20" y="10"/>
            <a:ext cx="4579221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15F4FA7-1676-4939-A79A-5438F0DC64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09390" y="88900"/>
            <a:ext cx="4548910" cy="1387734"/>
          </a:xfrm>
          <a:noFill/>
        </p:spPr>
        <p:txBody>
          <a:bodyPr>
            <a:noAutofit/>
          </a:bodyPr>
          <a:lstStyle/>
          <a:p>
            <a:pPr algn="l"/>
            <a:r>
              <a:rPr lang="en-US" sz="4000" b="1" dirty="0"/>
              <a:t>Thinking about Thinking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493ADBA5-0851-4DA9-8EF0-09C206C4DE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89480" y="1816544"/>
            <a:ext cx="4203433" cy="2399786"/>
          </a:xfrm>
          <a:noFill/>
        </p:spPr>
        <p:txBody>
          <a:bodyPr>
            <a:normAutofit fontScale="92500" lnSpcReduction="20000"/>
          </a:bodyPr>
          <a:lstStyle/>
          <a:p>
            <a:pPr algn="l"/>
            <a:r>
              <a:rPr lang="en-US" dirty="0"/>
              <a:t>4 Cognitive Biases that hurt us in Cybersecurity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/>
              <a:t>Cognitive Ease (Familiarity)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/>
              <a:t>Confirmation Bias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/>
              <a:t>Loss Aversion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/>
              <a:t>Overestimate Low Probability events</a:t>
            </a:r>
          </a:p>
        </p:txBody>
      </p:sp>
      <p:sp>
        <p:nvSpPr>
          <p:cNvPr id="7" name="Subtitle 4">
            <a:extLst>
              <a:ext uri="{FF2B5EF4-FFF2-40B4-BE49-F238E27FC236}">
                <a16:creationId xmlns:a16="http://schemas.microsoft.com/office/drawing/2014/main" id="{83E48631-8997-41DA-BF6C-B7468013AB89}"/>
              </a:ext>
            </a:extLst>
          </p:cNvPr>
          <p:cNvSpPr txBox="1">
            <a:spLocks/>
          </p:cNvSpPr>
          <p:nvPr/>
        </p:nvSpPr>
        <p:spPr>
          <a:xfrm>
            <a:off x="4806970" y="4216330"/>
            <a:ext cx="4337030" cy="2529243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/>
              <a:t>Antidotes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/>
              <a:t>Beware of clichés.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/>
              <a:t>Can it be measured?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/>
              <a:t>Critical (Slow) Thinking.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/>
              <a:t>Opportunity Cost. Value?</a:t>
            </a:r>
          </a:p>
        </p:txBody>
      </p:sp>
    </p:spTree>
    <p:extLst>
      <p:ext uri="{BB962C8B-B14F-4D97-AF65-F5344CB8AC3E}">
        <p14:creationId xmlns:p14="http://schemas.microsoft.com/office/powerpoint/2010/main" val="27688195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3">
            <a:extLst>
              <a:ext uri="{FF2B5EF4-FFF2-40B4-BE49-F238E27FC236}">
                <a16:creationId xmlns:a16="http://schemas.microsoft.com/office/drawing/2014/main" id="{3828255D-26D7-48F3-823C-9269D013278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  <p:sp>
        <p:nvSpPr>
          <p:cNvPr id="19" name="Freeform 5">
            <a:extLst>
              <a:ext uri="{FF2B5EF4-FFF2-40B4-BE49-F238E27FC236}">
                <a16:creationId xmlns:a16="http://schemas.microsoft.com/office/drawing/2014/main" id="{3CD9DF72-87A3-404E-A828-84CBF11A8303}"/>
              </a:ext>
              <a:ext uri="{C183D7F6-B498-43B3-948B-1728B52AA6E4}">
                <adec:decorative xmlns:adec="http://schemas.microsoft.com/office/drawing/2017/decorative" xmlns="" xmlns:mv="urn:schemas-microsoft-com:mac:vml" xmlns:mc="http://schemas.openxmlformats.org/markup-compatibility/2006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 flipH="1">
            <a:off x="0" y="998175"/>
            <a:ext cx="4512879" cy="5859825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  <a:ex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0E3A342-4D61-4E3F-AF90-1AB42AEB96CC}"/>
              </a:ext>
              <a:ext uri="{C183D7F6-B498-43B3-948B-1728B52AA6E4}">
                <adec:decorative xmlns:adec="http://schemas.microsoft.com/office/drawing/2017/decorative" xmlns="" xmlns:mv="urn:schemas-microsoft-com:mac:vml" xmlns:mc="http://schemas.openxmlformats.org/markup-compatibility/2006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715288" y="3337139"/>
            <a:ext cx="701565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1110B2F9-A71E-4B3C-AD0B-4F76E4F4CE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4137" y="1913950"/>
            <a:ext cx="3291051" cy="1342754"/>
          </a:xfrm>
        </p:spPr>
        <p:txBody>
          <a:bodyPr>
            <a:normAutofit/>
          </a:bodyPr>
          <a:lstStyle/>
          <a:p>
            <a:pPr algn="ctr"/>
            <a:r>
              <a:rPr lang="en-US" sz="3600" dirty="0"/>
              <a:t>The Perfect Cyber Strategy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873BD8C1-685B-4170-94E0-5234534355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4137" y="3209027"/>
            <a:ext cx="3444765" cy="2619839"/>
          </a:xfrm>
        </p:spPr>
        <p:txBody>
          <a:bodyPr anchor="ctr">
            <a:normAutofit/>
          </a:bodyPr>
          <a:lstStyle/>
          <a:p>
            <a:r>
              <a:rPr lang="en-US" dirty="0"/>
              <a:t>“Our adversaries only have to find one way in, we have to protect them all”</a:t>
            </a:r>
          </a:p>
        </p:txBody>
      </p:sp>
    </p:spTree>
    <p:extLst>
      <p:ext uri="{BB962C8B-B14F-4D97-AF65-F5344CB8AC3E}">
        <p14:creationId xmlns:p14="http://schemas.microsoft.com/office/powerpoint/2010/main" val="20972777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4">
            <a:extLst>
              <a:ext uri="{FF2B5EF4-FFF2-40B4-BE49-F238E27FC236}">
                <a16:creationId xmlns:a16="http://schemas.microsoft.com/office/drawing/2014/main" id="{5C12CA9D-4846-47C9-B773-4CF7B96FAE2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92" t="-1" r="27499" b="-1"/>
          <a:stretch/>
        </p:blipFill>
        <p:spPr>
          <a:xfrm>
            <a:off x="0" y="10"/>
            <a:ext cx="5127679" cy="6857990"/>
          </a:xfrm>
          <a:prstGeom prst="rect">
            <a:avLst/>
          </a:prstGeom>
          <a:effectLst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DEBF31F-621F-4006-963F-8BA627DC1D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5584" y="83075"/>
            <a:ext cx="3346531" cy="1479126"/>
          </a:xfrm>
        </p:spPr>
        <p:txBody>
          <a:bodyPr>
            <a:normAutofit/>
          </a:bodyPr>
          <a:lstStyle/>
          <a:p>
            <a:r>
              <a:rPr lang="en-US" dirty="0"/>
              <a:t>The Plan for Perfection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A8F78345-6E95-44F7-8BA7-24B9E33877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61190" y="1562201"/>
            <a:ext cx="3290925" cy="3224463"/>
          </a:xfrm>
        </p:spPr>
        <p:txBody>
          <a:bodyPr>
            <a:normAutofit/>
          </a:bodyPr>
          <a:lstStyle/>
          <a:p>
            <a:r>
              <a:rPr lang="en-US" dirty="0"/>
              <a:t>Software Assurance</a:t>
            </a:r>
          </a:p>
          <a:p>
            <a:r>
              <a:rPr lang="en-US" dirty="0"/>
              <a:t>Hardware Assurance</a:t>
            </a:r>
          </a:p>
          <a:p>
            <a:r>
              <a:rPr lang="en-US" dirty="0"/>
              <a:t>Supply Chain Risk Management</a:t>
            </a:r>
          </a:p>
          <a:p>
            <a:r>
              <a:rPr lang="en-US" dirty="0"/>
              <a:t>Insider Threat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BE2FC2B-A9B2-4134-AFAB-0ADEBFFD0853}"/>
              </a:ext>
            </a:extLst>
          </p:cNvPr>
          <p:cNvSpPr txBox="1"/>
          <p:nvPr/>
        </p:nvSpPr>
        <p:spPr>
          <a:xfrm>
            <a:off x="0" y="6378421"/>
            <a:ext cx="40072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Photograph: Eric </a:t>
            </a:r>
            <a:r>
              <a:rPr lang="en-US" sz="1400" dirty="0" err="1"/>
              <a:t>Pouhier</a:t>
            </a:r>
            <a:r>
              <a:rPr lang="en-US" sz="1400" dirty="0"/>
              <a:t>, Modifier: Rainer </a:t>
            </a:r>
            <a:r>
              <a:rPr lang="en-US" sz="1400" dirty="0" err="1"/>
              <a:t>Zenz</a:t>
            </a:r>
            <a:r>
              <a:rPr lang="en-US" sz="1400" dirty="0"/>
              <a:t>, </a:t>
            </a:r>
            <a:r>
              <a:rPr lang="en-US" sz="1400" dirty="0" err="1"/>
              <a:t>Niabot</a:t>
            </a:r>
            <a:r>
              <a:rPr lang="en-US" sz="1400" dirty="0"/>
              <a:t> (last modification)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B595ED6-6AA1-4BE6-A08D-A4BD6BC47CB0}"/>
              </a:ext>
            </a:extLst>
          </p:cNvPr>
          <p:cNvSpPr txBox="1"/>
          <p:nvPr/>
        </p:nvSpPr>
        <p:spPr>
          <a:xfrm>
            <a:off x="5588001" y="4775203"/>
            <a:ext cx="336731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/>
              <a:t>“We recommend the United States buy only secure products and services.”</a:t>
            </a:r>
          </a:p>
          <a:p>
            <a:r>
              <a:rPr lang="en-US" sz="2000" i="1" dirty="0"/>
              <a:t>			</a:t>
            </a:r>
          </a:p>
          <a:p>
            <a:r>
              <a:rPr lang="en-US" sz="2000" i="1" dirty="0"/>
              <a:t>Securing Cyberspace for the 44</a:t>
            </a:r>
            <a:r>
              <a:rPr lang="en-US" sz="2000" i="1" baseline="30000" dirty="0"/>
              <a:t>th</a:t>
            </a:r>
            <a:r>
              <a:rPr lang="en-US" sz="2000" i="1" dirty="0"/>
              <a:t> Presidency.  CSIS.  2008</a:t>
            </a:r>
          </a:p>
        </p:txBody>
      </p:sp>
    </p:spTree>
    <p:extLst>
      <p:ext uri="{BB962C8B-B14F-4D97-AF65-F5344CB8AC3E}">
        <p14:creationId xmlns:p14="http://schemas.microsoft.com/office/powerpoint/2010/main" val="14489608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A4CCCB-6CD1-4BC6-8F9C-9A97BB3FE3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20748"/>
            <a:ext cx="7886700" cy="1056509"/>
          </a:xfrm>
        </p:spPr>
        <p:txBody>
          <a:bodyPr>
            <a:normAutofit/>
          </a:bodyPr>
          <a:lstStyle/>
          <a:p>
            <a:pPr algn="ctr"/>
            <a:r>
              <a:rPr lang="en-US" sz="4800" b="1" dirty="0"/>
              <a:t>Perfect Cyber Math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BEAA76E-C80D-483F-BF29-237F29823348}"/>
              </a:ext>
            </a:extLst>
          </p:cNvPr>
          <p:cNvSpPr txBox="1">
            <a:spLocks/>
          </p:cNvSpPr>
          <p:nvPr/>
        </p:nvSpPr>
        <p:spPr bwMode="auto">
          <a:xfrm>
            <a:off x="457200" y="1189821"/>
            <a:ext cx="8229600" cy="3046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9" tIns="45714" rIns="91429" bIns="45714" numCol="1" rtlCol="0" anchor="t" anchorCtr="0" compatLnSpc="1">
            <a:prstTxWarp prst="textNoShape">
              <a:avLst/>
            </a:prstTxWarp>
            <a:spAutoFit/>
          </a:bodyPr>
          <a:lstStyle>
            <a:lvl1pPr marL="341313" indent="-341313" algn="l" rtl="0" eaLnBrk="0" fontAlgn="base" hangingPunct="0">
              <a:spcBef>
                <a:spcPts val="0"/>
              </a:spcBef>
              <a:spcAft>
                <a:spcPct val="0"/>
              </a:spcAft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741363" indent="-284163" algn="l" rtl="0" eaLnBrk="0" fontAlgn="base" hangingPunct="0">
              <a:spcBef>
                <a:spcPts val="0"/>
              </a:spcBef>
              <a:spcAft>
                <a:spcPct val="0"/>
              </a:spcAft>
              <a:buFont typeface="Wingdings" pitchFamily="2" charset="2"/>
              <a:buChar char="Ø"/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1413" indent="-227013" algn="l" rtl="0" eaLnBrk="0" fontAlgn="base" hangingPunct="0">
              <a:spcBef>
                <a:spcPts val="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Arial" charset="0"/>
              </a:defRPr>
            </a:lvl3pPr>
            <a:lvl4pPr marL="1598613" indent="-227013" algn="l" rtl="0" eaLnBrk="0" fontAlgn="base" hangingPunct="0">
              <a:spcBef>
                <a:spcPts val="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5813" indent="-227013" algn="l" rtl="0" eaLnBrk="0" fontAlgn="base" hangingPunct="0">
              <a:spcBef>
                <a:spcPts val="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306" indent="-228573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453" indent="-228573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8599" indent="-228573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5746" indent="-228573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Service = Sys {(sw</a:t>
            </a:r>
            <a:r>
              <a:rPr kumimoji="0" lang="en-US" sz="2400" b="0" i="1" u="none" strike="noStrike" kern="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1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) (sw</a:t>
            </a:r>
            <a:r>
              <a:rPr kumimoji="0" lang="en-US" sz="2400" b="0" i="1" u="none" strike="noStrike" kern="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2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)…(</a:t>
            </a:r>
            <a:r>
              <a:rPr kumimoji="0" lang="en-US" sz="24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sw</a:t>
            </a:r>
            <a:r>
              <a:rPr kumimoji="0" lang="en-US" sz="2400" b="0" i="1" u="none" strike="noStrike" kern="0" cap="none" spc="0" normalizeH="0" baseline="-25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n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)} {(hw</a:t>
            </a:r>
            <a:r>
              <a:rPr kumimoji="0" lang="en-US" sz="2400" b="0" i="1" u="none" strike="noStrike" kern="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1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)(hw</a:t>
            </a:r>
            <a:r>
              <a:rPr kumimoji="0" lang="en-US" sz="2400" b="0" i="1" u="none" strike="noStrike" kern="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2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)…(</a:t>
            </a:r>
            <a:r>
              <a:rPr kumimoji="0" lang="en-US" sz="24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hw</a:t>
            </a:r>
            <a:r>
              <a:rPr kumimoji="0" lang="en-US" sz="2400" b="0" i="1" u="none" strike="noStrike" kern="0" cap="none" spc="0" normalizeH="0" baseline="-25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n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)} {(pe</a:t>
            </a:r>
            <a:r>
              <a:rPr kumimoji="0" lang="en-US" sz="2400" b="0" i="1" u="none" strike="noStrike" kern="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1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)(pe</a:t>
            </a:r>
            <a:r>
              <a:rPr kumimoji="0" lang="en-US" sz="2400" b="0" i="1" u="none" strike="noStrike" kern="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2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)…(pe</a:t>
            </a:r>
            <a:r>
              <a:rPr kumimoji="0" lang="en-US" sz="2400" b="0" i="1" u="none" strike="noStrike" kern="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n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)} {(me</a:t>
            </a:r>
            <a:r>
              <a:rPr kumimoji="0" lang="en-US" sz="2400" b="0" i="1" u="none" strike="noStrike" kern="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1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)(me</a:t>
            </a:r>
            <a:r>
              <a:rPr kumimoji="0" lang="en-US" sz="2400" b="0" i="1" u="none" strike="noStrike" kern="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2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)…(me</a:t>
            </a:r>
            <a:r>
              <a:rPr kumimoji="0" lang="en-US" sz="2400" b="0" i="1" u="none" strike="noStrike" kern="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n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)} {(el</a:t>
            </a:r>
            <a:r>
              <a:rPr kumimoji="0" lang="en-US" sz="2400" b="0" i="1" u="none" strike="noStrike" kern="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1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)(el</a:t>
            </a:r>
            <a:r>
              <a:rPr kumimoji="0" lang="en-US" sz="2400" b="0" i="1" u="none" strike="noStrike" kern="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2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)…(</a:t>
            </a:r>
            <a:r>
              <a:rPr kumimoji="0" lang="en-US" sz="24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el</a:t>
            </a:r>
            <a:r>
              <a:rPr kumimoji="0" lang="en-US" sz="2400" b="0" i="1" u="none" strike="noStrike" kern="0" cap="none" spc="0" normalizeH="0" baseline="-25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n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)}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endParaRPr kumimoji="0" lang="en-US" sz="2400" b="0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Service = Sys {(</a:t>
            </a:r>
            <a:r>
              <a:rPr kumimoji="0" lang="en-US" sz="24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sw</a:t>
            </a:r>
            <a:r>
              <a:rPr kumimoji="0" lang="en-US" sz="2400" b="0" i="1" u="none" strike="noStrike" kern="0" cap="none" spc="0" normalizeH="0" baseline="-25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n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)(</a:t>
            </a:r>
            <a:r>
              <a:rPr kumimoji="0" lang="en-US" sz="24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hw</a:t>
            </a:r>
            <a:r>
              <a:rPr kumimoji="0" lang="en-US" sz="2400" b="0" i="1" u="none" strike="noStrike" kern="0" cap="none" spc="0" normalizeH="0" baseline="-25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n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)(pe</a:t>
            </a:r>
            <a:r>
              <a:rPr kumimoji="0" lang="en-US" sz="2400" b="0" i="1" u="none" strike="noStrike" kern="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n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)(me</a:t>
            </a:r>
            <a:r>
              <a:rPr kumimoji="0" lang="en-US" sz="2400" b="0" i="1" u="none" strike="noStrike" kern="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n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)(</a:t>
            </a:r>
            <a:r>
              <a:rPr kumimoji="0" lang="en-US" sz="24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el</a:t>
            </a:r>
            <a:r>
              <a:rPr kumimoji="0" lang="en-US" sz="2400" b="0" i="1" u="none" strike="noStrike" kern="0" cap="none" spc="0" normalizeH="0" baseline="-25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n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)}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endParaRPr kumimoji="0" lang="en-US" sz="2400" b="0" i="1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No Service (0) 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= Sys {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(</a:t>
            </a:r>
            <a:r>
              <a:rPr kumimoji="0" lang="en-US" sz="2400" b="0" i="1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sw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(0)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)(</a:t>
            </a:r>
            <a:r>
              <a:rPr kumimoji="0" lang="en-US" sz="24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hw</a:t>
            </a:r>
            <a:r>
              <a:rPr kumimoji="0" lang="en-US" sz="2400" b="0" i="1" u="none" strike="noStrike" kern="0" cap="none" spc="0" normalizeH="0" baseline="-25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n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)(pe</a:t>
            </a:r>
            <a:r>
              <a:rPr kumimoji="0" lang="en-US" sz="2400" b="0" i="1" u="none" strike="noStrike" kern="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n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)(me</a:t>
            </a:r>
            <a:r>
              <a:rPr kumimoji="0" lang="en-US" sz="2400" b="0" i="1" u="none" strike="noStrike" kern="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n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)(</a:t>
            </a:r>
            <a:r>
              <a:rPr kumimoji="0" lang="en-US" sz="24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el</a:t>
            </a:r>
            <a:r>
              <a:rPr kumimoji="0" lang="en-US" sz="2400" b="0" i="1" u="none" strike="noStrike" kern="0" cap="none" spc="0" normalizeH="0" baseline="-25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n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)}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endParaRPr kumimoji="0" lang="en-US" sz="2400" b="0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341313" marR="0" lvl="0" indent="-341313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endParaRPr kumimoji="0" lang="en-US" sz="2400" b="0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32EC6C1-7828-4DAD-91D2-B11E19AA6A02}"/>
              </a:ext>
            </a:extLst>
          </p:cNvPr>
          <p:cNvSpPr txBox="1"/>
          <p:nvPr/>
        </p:nvSpPr>
        <p:spPr>
          <a:xfrm>
            <a:off x="6821714" y="5096654"/>
            <a:ext cx="2191657" cy="124649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500" i="1" kern="0" dirty="0" err="1">
                <a:solidFill>
                  <a:srgbClr val="000000"/>
                </a:solidFill>
                <a:latin typeface="Arial" charset="0"/>
              </a:rPr>
              <a:t>sw</a:t>
            </a:r>
            <a:r>
              <a:rPr lang="en-US" sz="1500" i="1" kern="0" baseline="-25000" dirty="0" err="1">
                <a:solidFill>
                  <a:srgbClr val="000000"/>
                </a:solidFill>
                <a:latin typeface="Arial" charset="0"/>
              </a:rPr>
              <a:t>n</a:t>
            </a:r>
            <a:r>
              <a:rPr lang="en-US" sz="1500" i="1" kern="0" dirty="0">
                <a:solidFill>
                  <a:srgbClr val="000000"/>
                </a:solidFill>
                <a:latin typeface="Arial" charset="0"/>
              </a:rPr>
              <a:t> –  “n” number of software vulnerabilities in a system that can be exploited to disable its service.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6011272-67FE-47B0-BF57-0500B7F42C2A}"/>
              </a:ext>
            </a:extLst>
          </p:cNvPr>
          <p:cNvSpPr txBox="1"/>
          <p:nvPr/>
        </p:nvSpPr>
        <p:spPr>
          <a:xfrm>
            <a:off x="6821715" y="3554630"/>
            <a:ext cx="2059484" cy="124649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500" i="1" kern="0" dirty="0" err="1">
                <a:solidFill>
                  <a:srgbClr val="000000"/>
                </a:solidFill>
                <a:latin typeface="Arial" charset="0"/>
              </a:rPr>
              <a:t>sw</a:t>
            </a:r>
            <a:r>
              <a:rPr lang="en-US" sz="1500" i="1" kern="0" dirty="0">
                <a:solidFill>
                  <a:srgbClr val="000000"/>
                </a:solidFill>
                <a:latin typeface="Arial" charset="0"/>
              </a:rPr>
              <a:t> –	software</a:t>
            </a:r>
          </a:p>
          <a:p>
            <a:r>
              <a:rPr lang="en-US" sz="1500" i="1" kern="0" dirty="0" err="1">
                <a:solidFill>
                  <a:srgbClr val="000000"/>
                </a:solidFill>
                <a:latin typeface="Arial" charset="0"/>
              </a:rPr>
              <a:t>hw</a:t>
            </a:r>
            <a:r>
              <a:rPr lang="en-US" sz="1500" i="1" kern="0" dirty="0">
                <a:solidFill>
                  <a:srgbClr val="000000"/>
                </a:solidFill>
                <a:latin typeface="Arial" charset="0"/>
              </a:rPr>
              <a:t> – hardware</a:t>
            </a:r>
          </a:p>
          <a:p>
            <a:r>
              <a:rPr lang="en-US" sz="1500" i="1" kern="0" dirty="0" err="1">
                <a:solidFill>
                  <a:srgbClr val="000000"/>
                </a:solidFill>
                <a:latin typeface="Arial" charset="0"/>
              </a:rPr>
              <a:t>pe</a:t>
            </a:r>
            <a:r>
              <a:rPr lang="en-US" sz="1500" i="1" kern="0" dirty="0">
                <a:solidFill>
                  <a:srgbClr val="000000"/>
                </a:solidFill>
                <a:latin typeface="Arial" charset="0"/>
              </a:rPr>
              <a:t>  –	personnel</a:t>
            </a:r>
          </a:p>
          <a:p>
            <a:r>
              <a:rPr lang="en-US" sz="1500" i="1" kern="0" dirty="0">
                <a:solidFill>
                  <a:srgbClr val="000000"/>
                </a:solidFill>
                <a:latin typeface="Arial" charset="0"/>
              </a:rPr>
              <a:t>me – mechanical</a:t>
            </a:r>
          </a:p>
          <a:p>
            <a:r>
              <a:rPr lang="en-US" sz="1500" i="1" kern="0" dirty="0">
                <a:solidFill>
                  <a:srgbClr val="000000"/>
                </a:solidFill>
                <a:latin typeface="Arial" charset="0"/>
              </a:rPr>
              <a:t>el   –	electrical </a:t>
            </a:r>
            <a:endParaRPr lang="en-US" sz="15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A26ABBF-5BCB-4AC0-8DAD-0DCCEE1D7A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259" y="4322648"/>
            <a:ext cx="5406169" cy="113355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51E7B56-C64E-4667-8A1D-B93A595ADCAB}"/>
              </a:ext>
            </a:extLst>
          </p:cNvPr>
          <p:cNvSpPr/>
          <p:nvPr/>
        </p:nvSpPr>
        <p:spPr>
          <a:xfrm>
            <a:off x="1669923" y="5758374"/>
            <a:ext cx="330084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b="1" dirty="0"/>
              <a:t>No Weak Links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3996580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A4CCCB-6CD1-4BC6-8F9C-9A97BB3FE3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0122"/>
            <a:ext cx="78867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dirty="0"/>
              <a:t>Threats and Vulnerabilities: </a:t>
            </a:r>
            <a:br>
              <a:rPr lang="en-US" sz="4800" dirty="0"/>
            </a:br>
            <a:r>
              <a:rPr lang="en-US" sz="4800" dirty="0"/>
              <a:t>A never ending race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BEAA76E-C80D-483F-BF29-237F29823348}"/>
              </a:ext>
            </a:extLst>
          </p:cNvPr>
          <p:cNvSpPr txBox="1">
            <a:spLocks/>
          </p:cNvSpPr>
          <p:nvPr/>
        </p:nvSpPr>
        <p:spPr bwMode="auto">
          <a:xfrm>
            <a:off x="181432" y="1357629"/>
            <a:ext cx="8991600" cy="390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9" tIns="45714" rIns="91429" bIns="45714" numCol="1" rtlCol="0" anchor="t" anchorCtr="0" compatLnSpc="1">
            <a:prstTxWarp prst="textNoShape">
              <a:avLst/>
            </a:prstTxWarp>
            <a:spAutoFit/>
          </a:bodyPr>
          <a:lstStyle>
            <a:lvl1pPr marL="341313" indent="-341313" algn="l" rtl="0" eaLnBrk="0" fontAlgn="base" hangingPunct="0">
              <a:spcBef>
                <a:spcPts val="0"/>
              </a:spcBef>
              <a:spcAft>
                <a:spcPct val="0"/>
              </a:spcAft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741363" indent="-284163" algn="l" rtl="0" eaLnBrk="0" fontAlgn="base" hangingPunct="0">
              <a:spcBef>
                <a:spcPts val="0"/>
              </a:spcBef>
              <a:spcAft>
                <a:spcPct val="0"/>
              </a:spcAft>
              <a:buFont typeface="Wingdings" pitchFamily="2" charset="2"/>
              <a:buChar char="Ø"/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1413" indent="-227013" algn="l" rtl="0" eaLnBrk="0" fontAlgn="base" hangingPunct="0">
              <a:spcBef>
                <a:spcPts val="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Arial" charset="0"/>
              </a:defRPr>
            </a:lvl3pPr>
            <a:lvl4pPr marL="1598613" indent="-227013" algn="l" rtl="0" eaLnBrk="0" fontAlgn="base" hangingPunct="0">
              <a:spcBef>
                <a:spcPts val="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5813" indent="-227013" algn="l" rtl="0" eaLnBrk="0" fontAlgn="base" hangingPunct="0">
              <a:spcBef>
                <a:spcPts val="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306" indent="-228573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453" indent="-228573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8599" indent="-228573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5746" indent="-228573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lvl="0" defTabSz="914400">
              <a:defRPr/>
            </a:pPr>
            <a:r>
              <a:rPr lang="en-US" dirty="0"/>
              <a:t>Threats: Can you keep the bad guys out? </a:t>
            </a:r>
            <a:endParaRPr lang="en-US" i="1" kern="0" dirty="0">
              <a:solidFill>
                <a:srgbClr val="000000"/>
              </a:solidFill>
              <a:latin typeface="Arial" charset="0"/>
            </a:endParaRPr>
          </a:p>
          <a:p>
            <a:pPr lvl="1" indent="-341313" defTabSz="914400">
              <a:buFont typeface="Wingdings" pitchFamily="2" charset="2"/>
              <a:buChar char="§"/>
              <a:defRPr/>
            </a:pPr>
            <a:r>
              <a:rPr lang="en-US" i="1" kern="0" dirty="0">
                <a:solidFill>
                  <a:srgbClr val="000000"/>
                </a:solidFill>
                <a:latin typeface="Arial" charset="0"/>
              </a:rPr>
              <a:t>You will never know the threat perfectly. </a:t>
            </a:r>
          </a:p>
          <a:p>
            <a:pPr lvl="1" indent="-341313" defTabSz="914400">
              <a:buFont typeface="Wingdings" pitchFamily="2" charset="2"/>
              <a:buChar char="§"/>
              <a:defRPr/>
            </a:pPr>
            <a:r>
              <a:rPr lang="en-US" i="1" kern="0" dirty="0">
                <a:solidFill>
                  <a:srgbClr val="000000"/>
                </a:solidFill>
                <a:latin typeface="Arial" charset="0"/>
              </a:rPr>
              <a:t>Unknown Threats.</a:t>
            </a:r>
          </a:p>
          <a:p>
            <a:pPr lvl="1" indent="-341313" defTabSz="914400">
              <a:buFont typeface="Wingdings" pitchFamily="2" charset="2"/>
              <a:buChar char="§"/>
              <a:defRPr/>
            </a:pPr>
            <a:r>
              <a:rPr lang="en-US" i="1" kern="0" dirty="0">
                <a:solidFill>
                  <a:srgbClr val="000000"/>
                </a:solidFill>
                <a:latin typeface="Arial" charset="0"/>
              </a:rPr>
              <a:t>Threats are always changing.</a:t>
            </a:r>
          </a:p>
          <a:p>
            <a:pPr defTabSz="914400">
              <a:defRPr/>
            </a:pPr>
            <a:r>
              <a:rPr lang="en-US" i="1" kern="0" dirty="0">
                <a:solidFill>
                  <a:srgbClr val="000000"/>
                </a:solidFill>
              </a:rPr>
              <a:t>Vulnerabilities: Can we eliminate them all?</a:t>
            </a:r>
          </a:p>
          <a:p>
            <a:pPr lvl="1" indent="-341313" defTabSz="914400">
              <a:buFont typeface="Wingdings" pitchFamily="2" charset="2"/>
              <a:buChar char="§"/>
              <a:defRPr/>
            </a:pPr>
            <a:r>
              <a:rPr lang="en-US" i="1" kern="0" dirty="0">
                <a:solidFill>
                  <a:srgbClr val="000000"/>
                </a:solidFill>
                <a:latin typeface="Arial" charset="0"/>
              </a:rPr>
              <a:t>Vulnerabilities are endless.  </a:t>
            </a:r>
          </a:p>
          <a:p>
            <a:pPr lvl="1" indent="-341313" defTabSz="914400">
              <a:buFont typeface="Wingdings" pitchFamily="2" charset="2"/>
              <a:buChar char="§"/>
              <a:defRPr/>
            </a:pPr>
            <a:r>
              <a:rPr lang="en-US" i="1" kern="0" dirty="0">
                <a:solidFill>
                  <a:srgbClr val="000000"/>
                </a:solidFill>
                <a:latin typeface="Arial" charset="0"/>
              </a:rPr>
              <a:t>Today’s secure hardware and software is tomorrow’s vulnerability.  </a:t>
            </a:r>
          </a:p>
          <a:p>
            <a:pPr lvl="1" indent="-341313" defTabSz="914400">
              <a:buFont typeface="Wingdings" pitchFamily="2" charset="2"/>
              <a:buChar char="§"/>
              <a:defRPr/>
            </a:pPr>
            <a:r>
              <a:rPr lang="en-US" i="1" kern="0" dirty="0">
                <a:solidFill>
                  <a:srgbClr val="000000"/>
                </a:solidFill>
                <a:latin typeface="Arial" charset="0"/>
              </a:rPr>
              <a:t>Average Life Expectancy of Zero Days – 6.9 years.</a:t>
            </a:r>
          </a:p>
          <a:p>
            <a:pPr lvl="1" indent="-341313" defTabSz="914400">
              <a:buFont typeface="Wingdings" pitchFamily="2" charset="2"/>
              <a:buChar char="§"/>
              <a:defRPr/>
            </a:pPr>
            <a:r>
              <a:rPr lang="en-US" i="1" kern="0" dirty="0">
                <a:solidFill>
                  <a:srgbClr val="000000"/>
                </a:solidFill>
                <a:latin typeface="Arial" charset="0"/>
              </a:rPr>
              <a:t>People are human</a:t>
            </a:r>
          </a:p>
          <a:p>
            <a:pPr lvl="1" indent="-341313" defTabSz="914400">
              <a:buFont typeface="Wingdings" pitchFamily="2" charset="2"/>
              <a:buChar char="§"/>
              <a:defRPr/>
            </a:pPr>
            <a:r>
              <a:rPr lang="en-US" i="1" kern="0" dirty="0">
                <a:solidFill>
                  <a:srgbClr val="000000"/>
                </a:solidFill>
                <a:latin typeface="Arial" charset="0"/>
              </a:rPr>
              <a:t>Unknown Vulnerabilities</a:t>
            </a:r>
          </a:p>
          <a:p>
            <a:pPr marL="457200" lvl="1" indent="0" defTabSz="914400">
              <a:buNone/>
              <a:defRPr/>
            </a:pPr>
            <a:endParaRPr lang="en-US" i="1" kern="0" dirty="0">
              <a:solidFill>
                <a:srgbClr val="000000"/>
              </a:solidFill>
              <a:latin typeface="Arial" charset="0"/>
            </a:endParaRPr>
          </a:p>
          <a:p>
            <a:pPr lvl="1" defTabSz="914400">
              <a:defRPr/>
            </a:pPr>
            <a:endParaRPr kumimoji="0" lang="en-US" b="0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5" name="Content Placeholder 3">
            <a:extLst>
              <a:ext uri="{FF2B5EF4-FFF2-40B4-BE49-F238E27FC236}">
                <a16:creationId xmlns:a16="http://schemas.microsoft.com/office/drawing/2014/main" id="{3507D5A2-C0A3-42C8-872C-464CD32F84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7563" y="4228921"/>
            <a:ext cx="3377486" cy="7077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DE7CC5D-7AA1-4F85-BF22-C935D496B62F}"/>
              </a:ext>
            </a:extLst>
          </p:cNvPr>
          <p:cNvSpPr txBox="1"/>
          <p:nvPr/>
        </p:nvSpPr>
        <p:spPr>
          <a:xfrm>
            <a:off x="907143" y="5609327"/>
            <a:ext cx="73297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i="1" dirty="0"/>
              <a:t>“They are going to get in.  Get over it.”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F41B7DD-FA94-4B0B-903E-FFDE89752D1D}"/>
              </a:ext>
            </a:extLst>
          </p:cNvPr>
          <p:cNvSpPr txBox="1"/>
          <p:nvPr/>
        </p:nvSpPr>
        <p:spPr>
          <a:xfrm>
            <a:off x="5754912" y="6092319"/>
            <a:ext cx="31423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Michael Hayden</a:t>
            </a:r>
          </a:p>
          <a:p>
            <a:r>
              <a:rPr lang="en-US" dirty="0"/>
              <a:t>Former Director, NSA and CIA</a:t>
            </a:r>
          </a:p>
        </p:txBody>
      </p:sp>
    </p:spTree>
    <p:extLst>
      <p:ext uri="{BB962C8B-B14F-4D97-AF65-F5344CB8AC3E}">
        <p14:creationId xmlns:p14="http://schemas.microsoft.com/office/powerpoint/2010/main" val="19720786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7280DBD-23C9-4708-ACBF-9EB54F6AF07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99" r="9302"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xmlns="" xmlns:mv="urn:schemas-microsoft-com:mac:vml" xmlns:mc="http://schemas.openxmlformats.org/markup-compatibility/2006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9144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xmlns="" xmlns:mv="urn:schemas-microsoft-com:mac:vml" xmlns:mc="http://schemas.openxmlformats.org/markup-compatibility/2006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xmlns="" xmlns:mv="urn:schemas-microsoft-com:mac:vml" xmlns:mc="http://schemas.openxmlformats.org/markup-compatibility/2006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7ED12294-52C9-4AC8-9242-AC3747B3BD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906" y="5317240"/>
            <a:ext cx="8408194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Time 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is Running Out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BB07C0C-353E-4F6E-978B-295EBFE5DF59}"/>
              </a:ext>
            </a:extLst>
          </p:cNvPr>
          <p:cNvSpPr/>
          <p:nvPr/>
        </p:nvSpPr>
        <p:spPr>
          <a:xfrm>
            <a:off x="6214544" y="6488668"/>
            <a:ext cx="29999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u="sng" dirty="0"/>
              <a:t>Andreas </a:t>
            </a:r>
            <a:r>
              <a:rPr lang="en-US" i="1" u="sng" dirty="0" err="1"/>
              <a:t>Weith</a:t>
            </a:r>
            <a:r>
              <a:rPr lang="en-US" i="1" u="sng" dirty="0"/>
              <a:t> (CC BY-SA 4.0)</a:t>
            </a:r>
            <a:endParaRPr lang="en-US" u="sng" dirty="0"/>
          </a:p>
        </p:txBody>
      </p:sp>
    </p:spTree>
    <p:extLst>
      <p:ext uri="{BB962C8B-B14F-4D97-AF65-F5344CB8AC3E}">
        <p14:creationId xmlns:p14="http://schemas.microsoft.com/office/powerpoint/2010/main" val="15165330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D1CAFF-0F28-4A37-8A62-2707EA22BF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07" y="307068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en-US" sz="6000" b="1" dirty="0"/>
              <a:t>Cyber Risk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CF6F595-8C63-4DD2-853F-A8D6D8EFAF5A}"/>
              </a:ext>
            </a:extLst>
          </p:cNvPr>
          <p:cNvSpPr txBox="1"/>
          <p:nvPr/>
        </p:nvSpPr>
        <p:spPr>
          <a:xfrm>
            <a:off x="290289" y="3287150"/>
            <a:ext cx="89698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Risk = </a:t>
            </a:r>
            <a:r>
              <a:rPr lang="en-US" sz="3600" b="1" i="1" dirty="0"/>
              <a:t>f </a:t>
            </a:r>
            <a:r>
              <a:rPr lang="en-US" sz="3600" b="1" dirty="0"/>
              <a:t>(</a:t>
            </a:r>
            <a:r>
              <a:rPr lang="en-US" sz="3600" b="1" dirty="0">
                <a:solidFill>
                  <a:srgbClr val="FF0000"/>
                </a:solidFill>
              </a:rPr>
              <a:t>Threat</a:t>
            </a:r>
            <a:r>
              <a:rPr lang="en-US" sz="3600" b="1" dirty="0"/>
              <a:t>)(</a:t>
            </a:r>
            <a:r>
              <a:rPr lang="en-US" sz="3600" b="1" dirty="0">
                <a:solidFill>
                  <a:srgbClr val="FFCC00"/>
                </a:solidFill>
              </a:rPr>
              <a:t>Vulnerability</a:t>
            </a:r>
            <a:r>
              <a:rPr lang="en-US" sz="3600" b="1" dirty="0"/>
              <a:t>)(</a:t>
            </a:r>
            <a:r>
              <a:rPr lang="en-US" sz="3600" b="1" dirty="0">
                <a:solidFill>
                  <a:srgbClr val="00B050"/>
                </a:solidFill>
              </a:rPr>
              <a:t>Consequence</a:t>
            </a:r>
            <a:r>
              <a:rPr lang="en-US" sz="3600" b="1" dirty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558837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17047</TotalTime>
  <Words>875</Words>
  <Application>Microsoft Office PowerPoint</Application>
  <PresentationFormat>On-screen Show (4:3)</PresentationFormat>
  <Paragraphs>150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9" baseType="lpstr">
      <vt:lpstr>Arial</vt:lpstr>
      <vt:lpstr>Arial Black</vt:lpstr>
      <vt:lpstr>Calibri</vt:lpstr>
      <vt:lpstr>Calibri Light</vt:lpstr>
      <vt:lpstr>Times New Roman</vt:lpstr>
      <vt:lpstr>Wingdings</vt:lpstr>
      <vt:lpstr>Office Theme</vt:lpstr>
      <vt:lpstr>UnHackable: A Mathematical Framework for Cyber Resiliency</vt:lpstr>
      <vt:lpstr>PowerPoint Presentation</vt:lpstr>
      <vt:lpstr>Thinking about Thinking</vt:lpstr>
      <vt:lpstr>The Perfect Cyber Strategy</vt:lpstr>
      <vt:lpstr>The Plan for Perfection</vt:lpstr>
      <vt:lpstr>Perfect Cyber Math</vt:lpstr>
      <vt:lpstr>Threats and Vulnerabilities:  A never ending race</vt:lpstr>
      <vt:lpstr>Time is Running Out</vt:lpstr>
      <vt:lpstr>Cyber Risk</vt:lpstr>
      <vt:lpstr>Hierarchy of Cyber Risk</vt:lpstr>
      <vt:lpstr>PowerPoint Presentation</vt:lpstr>
      <vt:lpstr>PowerPoint Presentation</vt:lpstr>
      <vt:lpstr>Resilience</vt:lpstr>
      <vt:lpstr>Resilience Mathematical Framework</vt:lpstr>
      <vt:lpstr>UnHackable</vt:lpstr>
      <vt:lpstr>“All I need is the air that I breathe…”</vt:lpstr>
      <vt:lpstr>Loss of Medical Records –  Future Ransomware</vt:lpstr>
      <vt:lpstr>Election Hacking</vt:lpstr>
      <vt:lpstr>Cybersecurity:  Not a Perfect Story </vt:lpstr>
      <vt:lpstr>The Choice is Yours</vt:lpstr>
      <vt:lpstr>PowerPoint Presentation</vt:lpstr>
      <vt:lpstr>UnHackable: A Mathematical Framework for Cyber Resiliency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John Zimmerman</dc:creator>
  <cp:lastModifiedBy>John Zimmerman</cp:lastModifiedBy>
  <cp:revision>106</cp:revision>
  <cp:lastPrinted>2018-06-04T15:28:09Z</cp:lastPrinted>
  <dcterms:created xsi:type="dcterms:W3CDTF">2018-06-01T17:00:48Z</dcterms:created>
  <dcterms:modified xsi:type="dcterms:W3CDTF">2018-06-04T16:10:02Z</dcterms:modified>
</cp:coreProperties>
</file>