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37871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675742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13612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351483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689354" algn="l" defTabSz="675742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027225" algn="l" defTabSz="675742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365096" algn="l" defTabSz="675742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702966" algn="l" defTabSz="675742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99FF"/>
    <a:srgbClr val="DA32DA"/>
    <a:srgbClr val="5276B8"/>
    <a:srgbClr val="686868"/>
    <a:srgbClr val="9B9059"/>
    <a:srgbClr val="FF6565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20"/>
    <p:restoredTop sz="91884" autoAdjust="0"/>
  </p:normalViewPr>
  <p:slideViewPr>
    <p:cSldViewPr>
      <p:cViewPr>
        <p:scale>
          <a:sx n="100" d="100"/>
          <a:sy n="100" d="100"/>
        </p:scale>
        <p:origin x="-714" y="834"/>
      </p:cViewPr>
      <p:guideLst>
        <p:guide orient="horz" pos="3121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C0A1355-B21A-4C96-96D0-1553F793E8E1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916B397-55FB-461A-ACB4-9C8D5E2DF8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71CABD2-3813-427E-8309-9C5D815DBF68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3138" y="685800"/>
            <a:ext cx="23717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D3692E8-08E5-411D-A1BD-D85DFB78F2B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37871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675742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013612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35148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1689354" algn="l" defTabSz="6757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27225" algn="l" defTabSz="6757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65096" algn="l" defTabSz="6757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02966" algn="l" defTabSz="67574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243138" y="685800"/>
            <a:ext cx="2371725" cy="3429000"/>
          </a:xfrm>
          <a:ln/>
        </p:spPr>
      </p:sp>
      <p:sp>
        <p:nvSpPr>
          <p:cNvPr id="51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51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62C778-34BD-444B-BD63-8ED0A742CBA1}" type="slidenum">
              <a:rPr lang="fr-FR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994" y="1465372"/>
            <a:ext cx="6437264" cy="1011128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5988" y="2673048"/>
            <a:ext cx="5301276" cy="12054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37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75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13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51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89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2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65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02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B1263-55AE-4ED8-AA5A-0EA8DE9F1988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FA483-EFD6-414A-B3AE-EE35E8DE1A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6F60E-E31A-4476-B545-9F4984E9B2F8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0A6FB-BE0F-4BE0-8BC0-8EE8726D070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90607" y="188905"/>
            <a:ext cx="1703982" cy="402485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663" y="188905"/>
            <a:ext cx="4985724" cy="402485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613FE-2B16-41BE-8AEA-6BBEF8569C12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F59D1-E39D-4863-95C3-3BAC8B5C70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72F83-D583-49B2-B3B4-C38FF1851BE8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174C4-6CC5-46C2-8404-7B27001D05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8235" y="3031201"/>
            <a:ext cx="6437264" cy="936877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8235" y="1999327"/>
            <a:ext cx="6437264" cy="1031875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37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7574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1361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5148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8935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202722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36509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70296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90DA6-EF84-44A6-B99C-6B5609BBC257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B4B88-790A-43C2-9D31-A93AB294A1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8662" y="1100667"/>
            <a:ext cx="3344853" cy="311309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9736" y="1100667"/>
            <a:ext cx="3344853" cy="311309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259CC-3B10-4F3A-BA51-80FE9EBA249D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68BDF-0509-4CEE-A380-ECD956EA9C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663" y="1055898"/>
            <a:ext cx="3346168" cy="44004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37871" indent="0">
              <a:buNone/>
              <a:defRPr sz="1500" b="1"/>
            </a:lvl2pPr>
            <a:lvl3pPr marL="675742" indent="0">
              <a:buNone/>
              <a:defRPr sz="1300" b="1"/>
            </a:lvl3pPr>
            <a:lvl4pPr marL="1013612" indent="0">
              <a:buNone/>
              <a:defRPr sz="1200" b="1"/>
            </a:lvl4pPr>
            <a:lvl5pPr marL="1351483" indent="0">
              <a:buNone/>
              <a:defRPr sz="1200" b="1"/>
            </a:lvl5pPr>
            <a:lvl6pPr marL="1689354" indent="0">
              <a:buNone/>
              <a:defRPr sz="1200" b="1"/>
            </a:lvl6pPr>
            <a:lvl7pPr marL="2027225" indent="0">
              <a:buNone/>
              <a:defRPr sz="1200" b="1"/>
            </a:lvl7pPr>
            <a:lvl8pPr marL="2365096" indent="0">
              <a:buNone/>
              <a:defRPr sz="1200" b="1"/>
            </a:lvl8pPr>
            <a:lvl9pPr marL="2702966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663" y="1495946"/>
            <a:ext cx="3346168" cy="271781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7107" y="1055898"/>
            <a:ext cx="3347482" cy="440048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37871" indent="0">
              <a:buNone/>
              <a:defRPr sz="1500" b="1"/>
            </a:lvl2pPr>
            <a:lvl3pPr marL="675742" indent="0">
              <a:buNone/>
              <a:defRPr sz="1300" b="1"/>
            </a:lvl3pPr>
            <a:lvl4pPr marL="1013612" indent="0">
              <a:buNone/>
              <a:defRPr sz="1200" b="1"/>
            </a:lvl4pPr>
            <a:lvl5pPr marL="1351483" indent="0">
              <a:buNone/>
              <a:defRPr sz="1200" b="1"/>
            </a:lvl5pPr>
            <a:lvl6pPr marL="1689354" indent="0">
              <a:buNone/>
              <a:defRPr sz="1200" b="1"/>
            </a:lvl6pPr>
            <a:lvl7pPr marL="2027225" indent="0">
              <a:buNone/>
              <a:defRPr sz="1200" b="1"/>
            </a:lvl7pPr>
            <a:lvl8pPr marL="2365096" indent="0">
              <a:buNone/>
              <a:defRPr sz="1200" b="1"/>
            </a:lvl8pPr>
            <a:lvl9pPr marL="2702966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7107" y="1495946"/>
            <a:ext cx="3347482" cy="271781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A8C81-96EE-461A-9FDC-4B00AA6560F1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D32DC-8C97-4946-B8F2-A9AA3B4F49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8F4AA-ADD4-4912-A248-2D58BE3A7F9B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5054B-2FE0-44F9-AF00-1CC0098CC7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68C3D-BC74-475F-9F76-D21454B09204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BCD06-4179-4A48-8F35-65E8CC6AE13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663" y="187812"/>
            <a:ext cx="2491548" cy="79929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60931" y="187812"/>
            <a:ext cx="4233658" cy="40259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663" y="987106"/>
            <a:ext cx="2491548" cy="3226657"/>
          </a:xfrm>
        </p:spPr>
        <p:txBody>
          <a:bodyPr/>
          <a:lstStyle>
            <a:lvl1pPr marL="0" indent="0">
              <a:buNone/>
              <a:defRPr sz="1000"/>
            </a:lvl1pPr>
            <a:lvl2pPr marL="337871" indent="0">
              <a:buNone/>
              <a:defRPr sz="900"/>
            </a:lvl2pPr>
            <a:lvl3pPr marL="675742" indent="0">
              <a:buNone/>
              <a:defRPr sz="700"/>
            </a:lvl3pPr>
            <a:lvl4pPr marL="1013612" indent="0">
              <a:buNone/>
              <a:defRPr sz="700"/>
            </a:lvl4pPr>
            <a:lvl5pPr marL="1351483" indent="0">
              <a:buNone/>
              <a:defRPr sz="700"/>
            </a:lvl5pPr>
            <a:lvl6pPr marL="1689354" indent="0">
              <a:buNone/>
              <a:defRPr sz="700"/>
            </a:lvl6pPr>
            <a:lvl7pPr marL="2027225" indent="0">
              <a:buNone/>
              <a:defRPr sz="700"/>
            </a:lvl7pPr>
            <a:lvl8pPr marL="2365096" indent="0">
              <a:buNone/>
              <a:defRPr sz="700"/>
            </a:lvl8pPr>
            <a:lvl9pPr marL="2702966" indent="0">
              <a:buNone/>
              <a:defRPr sz="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74FA1-A4F1-48DB-9D1E-A8BF4BD10369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D91EB-94AE-4E28-BF70-D75C401D33C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410" y="3302000"/>
            <a:ext cx="4543951" cy="38982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4410" y="421485"/>
            <a:ext cx="4543951" cy="2830286"/>
          </a:xfrm>
        </p:spPr>
        <p:txBody>
          <a:bodyPr lIns="67574" tIns="33787" rIns="67574" bIns="33787" rtlCol="0">
            <a:normAutofit/>
          </a:bodyPr>
          <a:lstStyle>
            <a:lvl1pPr marL="0" indent="0">
              <a:buNone/>
              <a:defRPr sz="2400"/>
            </a:lvl1pPr>
            <a:lvl2pPr marL="337871" indent="0">
              <a:buNone/>
              <a:defRPr sz="2100"/>
            </a:lvl2pPr>
            <a:lvl3pPr marL="675742" indent="0">
              <a:buNone/>
              <a:defRPr sz="1800"/>
            </a:lvl3pPr>
            <a:lvl4pPr marL="1013612" indent="0">
              <a:buNone/>
              <a:defRPr sz="1500"/>
            </a:lvl4pPr>
            <a:lvl5pPr marL="1351483" indent="0">
              <a:buNone/>
              <a:defRPr sz="1500"/>
            </a:lvl5pPr>
            <a:lvl6pPr marL="1689354" indent="0">
              <a:buNone/>
              <a:defRPr sz="1500"/>
            </a:lvl6pPr>
            <a:lvl7pPr marL="2027225" indent="0">
              <a:buNone/>
              <a:defRPr sz="1500"/>
            </a:lvl7pPr>
            <a:lvl8pPr marL="2365096" indent="0">
              <a:buNone/>
              <a:defRPr sz="1500"/>
            </a:lvl8pPr>
            <a:lvl9pPr marL="2702966" indent="0">
              <a:buNone/>
              <a:defRPr sz="15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4410" y="3691820"/>
            <a:ext cx="4543951" cy="553609"/>
          </a:xfrm>
        </p:spPr>
        <p:txBody>
          <a:bodyPr/>
          <a:lstStyle>
            <a:lvl1pPr marL="0" indent="0">
              <a:buNone/>
              <a:defRPr sz="1000"/>
            </a:lvl1pPr>
            <a:lvl2pPr marL="337871" indent="0">
              <a:buNone/>
              <a:defRPr sz="900"/>
            </a:lvl2pPr>
            <a:lvl3pPr marL="675742" indent="0">
              <a:buNone/>
              <a:defRPr sz="700"/>
            </a:lvl3pPr>
            <a:lvl4pPr marL="1013612" indent="0">
              <a:buNone/>
              <a:defRPr sz="700"/>
            </a:lvl4pPr>
            <a:lvl5pPr marL="1351483" indent="0">
              <a:buNone/>
              <a:defRPr sz="700"/>
            </a:lvl5pPr>
            <a:lvl6pPr marL="1689354" indent="0">
              <a:buNone/>
              <a:defRPr sz="700"/>
            </a:lvl6pPr>
            <a:lvl7pPr marL="2027225" indent="0">
              <a:buNone/>
              <a:defRPr sz="700"/>
            </a:lvl7pPr>
            <a:lvl8pPr marL="2365096" indent="0">
              <a:buNone/>
              <a:defRPr sz="700"/>
            </a:lvl8pPr>
            <a:lvl9pPr marL="2702966" indent="0">
              <a:buNone/>
              <a:defRPr sz="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E9E2C-FE1F-41E1-B8AF-24D4742F29C2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8A839-479E-4177-852D-5CC786C4AE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43164" y="397464"/>
            <a:ext cx="6171674" cy="164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356" tIns="41179" rIns="82356" bIns="411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43164" y="2311619"/>
            <a:ext cx="6171674" cy="6537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356" tIns="41179" rIns="82356" bIns="411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343164" y="9180958"/>
            <a:ext cx="1600112" cy="527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356" tIns="41179" rIns="82356" bIns="41179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B2CC24D-1701-41B8-B4E5-7125F25C020D}" type="datetimeFigureOut">
              <a:rPr lang="fr-FR"/>
              <a:pPr>
                <a:defRPr/>
              </a:pPr>
              <a:t>25/04/2014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2342975" y="9180958"/>
            <a:ext cx="2172051" cy="527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356" tIns="41179" rIns="82356" bIns="41179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4914725" y="9180958"/>
            <a:ext cx="1600113" cy="527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356" tIns="41179" rIns="82356" bIns="41179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F70D6334-96A5-4786-A816-9BE6586944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23560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2356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defTabSz="82356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defTabSz="82356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defTabSz="82356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337871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75742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13612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51483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308542" indent="-308542" algn="l" defTabSz="82356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9876" indent="-258096" algn="l" defTabSz="82356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864" indent="-205304" algn="l" defTabSz="82356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644" indent="-205304" algn="l" defTabSz="82356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3597" indent="-206477" algn="l" defTabSz="82356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58289" indent="-168935" algn="l" defTabSz="67574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96160" indent="-168935" algn="l" defTabSz="67574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34031" indent="-168935" algn="l" defTabSz="67574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71902" indent="-168935" algn="l" defTabSz="67574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7871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5742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3612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51483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9354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7225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65096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02966" algn="l" defTabSz="675742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cdmn@wanadoo.f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12"/>
          <p:cNvSpPr txBox="1">
            <a:spLocks noChangeArrowheads="1"/>
          </p:cNvSpPr>
          <p:nvPr/>
        </p:nvSpPr>
        <p:spPr bwMode="auto">
          <a:xfrm>
            <a:off x="692696" y="2000672"/>
            <a:ext cx="5732531" cy="329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356" tIns="41179" rIns="82356" bIns="41179">
            <a:spAutoFit/>
          </a:bodyPr>
          <a:lstStyle/>
          <a:p>
            <a:pPr defTabSz="823560"/>
            <a:endParaRPr lang="fr-FR" sz="1600" dirty="0"/>
          </a:p>
        </p:txBody>
      </p:sp>
      <p:sp>
        <p:nvSpPr>
          <p:cNvPr id="2053" name="Text Box 13"/>
          <p:cNvSpPr txBox="1">
            <a:spLocks noChangeArrowheads="1"/>
          </p:cNvSpPr>
          <p:nvPr/>
        </p:nvSpPr>
        <p:spPr bwMode="auto">
          <a:xfrm>
            <a:off x="0" y="2095480"/>
            <a:ext cx="6858000" cy="1988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356" tIns="41179" rIns="82356" bIns="41179">
            <a:spAutoFit/>
          </a:bodyPr>
          <a:lstStyle/>
          <a:p>
            <a:pPr defTabSz="823560"/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Chers Amis,</a:t>
            </a:r>
          </a:p>
          <a:p>
            <a:pPr defTabSz="823560"/>
            <a:endParaRPr lang="fr-FR" sz="1400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Notre exercice se transforme ;comment et à quoi s’adapter?</a:t>
            </a:r>
          </a:p>
          <a:p>
            <a:pPr algn="ctr" defTabSz="823560"/>
            <a:endParaRPr lang="fr-FR" sz="1400" b="1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 vote favorable en Décembre 2013 de la loi dite «  LE ROUX » a rendu l’existence </a:t>
            </a:r>
          </a:p>
          <a:p>
            <a:pPr algn="ctr" defTabSz="823560"/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des réseaux de soins légale.  </a:t>
            </a:r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Les propositions de partenariat  sont multiples et les </a:t>
            </a:r>
          </a:p>
          <a:p>
            <a:pPr algn="ctr" defTabSz="823560"/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conditions ne sont pas toujours les mêmes entre les organismes complémentaires.</a:t>
            </a:r>
          </a:p>
          <a:p>
            <a:pPr algn="ctr" defTabSz="823560"/>
            <a:endParaRPr lang="fr-FR" sz="1400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En parallèle fleurissent les maisons pluri-médicales municipales ou privées et les centres « </a:t>
            </a:r>
            <a:r>
              <a:rPr lang="fr-FR" sz="1400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low</a:t>
            </a:r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 </a:t>
            </a:r>
            <a:r>
              <a:rPr lang="fr-FR" sz="1400" i="1" dirty="0" err="1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cost</a:t>
            </a:r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 » </a:t>
            </a:r>
            <a:r>
              <a:rPr lang="fr-FR" sz="14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montés par des Financiers.</a:t>
            </a:r>
          </a:p>
          <a:p>
            <a:pPr defTabSz="823560"/>
            <a:endParaRPr lang="fr-FR" sz="1400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1400" b="1" i="1" dirty="0" smtClean="0">
                <a:solidFill>
                  <a:schemeClr val="accent1"/>
                </a:solidFill>
                <a:cs typeface="Arial" pitchFamily="34" charset="0"/>
              </a:rPr>
              <a:t>MFP, SEVEANE, ITELIS , AXA,GROUPAMA, PROBTP </a:t>
            </a:r>
            <a:r>
              <a:rPr lang="fr-FR" sz="1400" b="1" i="1" dirty="0" smtClean="0">
                <a:solidFill>
                  <a:schemeClr val="accent1"/>
                </a:solidFill>
                <a:cs typeface="Arial" pitchFamily="34" charset="0"/>
              </a:rPr>
              <a:t>  </a:t>
            </a:r>
            <a:r>
              <a:rPr lang="fr-FR" sz="1400" b="1" i="1" dirty="0" err="1" smtClean="0">
                <a:solidFill>
                  <a:schemeClr val="accent1"/>
                </a:solidFill>
                <a:cs typeface="Arial" pitchFamily="34" charset="0"/>
              </a:rPr>
              <a:t>etc</a:t>
            </a:r>
            <a:r>
              <a:rPr lang="fr-FR" sz="1400" b="1" i="1" dirty="0" smtClean="0">
                <a:solidFill>
                  <a:schemeClr val="accent1"/>
                </a:solidFill>
                <a:cs typeface="Arial" pitchFamily="34" charset="0"/>
              </a:rPr>
              <a:t>…..</a:t>
            </a:r>
          </a:p>
          <a:p>
            <a:pPr algn="ctr" defTabSz="823560"/>
            <a:endParaRPr lang="fr-FR" sz="1400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18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Décider de signer ou pas ? Pourquoi? </a:t>
            </a:r>
            <a:r>
              <a:rPr lang="fr-FR" sz="1800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Pragmatisme ou résistance?</a:t>
            </a:r>
            <a:endParaRPr lang="fr-FR" sz="1800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endParaRPr lang="fr-FR" sz="1400" b="1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2000" b="1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Nous recevrons notre Confrère 	</a:t>
            </a:r>
            <a:r>
              <a:rPr lang="fr-FR" sz="2800" b="1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Edmond BINHAS </a:t>
            </a:r>
            <a:endParaRPr lang="fr-FR" sz="2800" b="1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2000" b="1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pour nous aider à prendre les bonnes décisions.</a:t>
            </a:r>
            <a:endParaRPr lang="fr-FR" sz="2000" b="1" i="1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  <a:p>
            <a:pPr algn="ctr" defTabSz="823560"/>
            <a:r>
              <a:rPr lang="fr-FR" sz="1800" dirty="0" smtClean="0">
                <a:solidFill>
                  <a:schemeClr val="accent1"/>
                </a:solidFill>
              </a:rPr>
              <a:t/>
            </a:r>
            <a:br>
              <a:rPr lang="fr-FR" sz="1800" dirty="0" smtClean="0">
                <a:solidFill>
                  <a:schemeClr val="accent1"/>
                </a:solidFill>
              </a:rPr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2000" dirty="0" err="1" smtClean="0">
                <a:solidFill>
                  <a:srgbClr val="FF0000"/>
                </a:solidFill>
              </a:rPr>
              <a:t>rdv</a:t>
            </a:r>
            <a:r>
              <a:rPr lang="fr-FR" sz="2000" dirty="0" smtClean="0">
                <a:solidFill>
                  <a:srgbClr val="FF0000"/>
                </a:solidFill>
              </a:rPr>
              <a:t>.  </a:t>
            </a:r>
            <a:r>
              <a:rPr lang="fr-FR" sz="2800" b="1" u="sng" dirty="0" smtClean="0">
                <a:solidFill>
                  <a:srgbClr val="FF0000"/>
                </a:solidFill>
              </a:rPr>
              <a:t>MARDI 20 MAI 2014</a:t>
            </a:r>
            <a:r>
              <a:rPr lang="fr-FR" sz="2800" b="1" dirty="0" smtClean="0">
                <a:solidFill>
                  <a:srgbClr val="FF0000"/>
                </a:solidFill>
              </a:rPr>
              <a:t>  </a:t>
            </a:r>
            <a:r>
              <a:rPr lang="fr-FR" sz="2000" dirty="0" smtClean="0">
                <a:solidFill>
                  <a:srgbClr val="FF0000"/>
                </a:solidFill>
              </a:rPr>
              <a:t>à 20H</a:t>
            </a:r>
          </a:p>
          <a:p>
            <a:pPr algn="ctr" defTabSz="823560"/>
            <a:r>
              <a:rPr lang="fr-FR" sz="2000" dirty="0" smtClean="0">
                <a:solidFill>
                  <a:srgbClr val="FF0000"/>
                </a:solidFill>
              </a:rPr>
              <a:t>NOVOTEL CENTRE 103 </a:t>
            </a:r>
            <a:r>
              <a:rPr lang="fr-FR" sz="2000" dirty="0" err="1" smtClean="0">
                <a:solidFill>
                  <a:srgbClr val="FF0000"/>
                </a:solidFill>
              </a:rPr>
              <a:t>av.du</a:t>
            </a:r>
            <a:r>
              <a:rPr lang="fr-FR" sz="2000" dirty="0" smtClean="0">
                <a:solidFill>
                  <a:srgbClr val="FF0000"/>
                </a:solidFill>
              </a:rPr>
              <a:t> Prado (angle </a:t>
            </a:r>
            <a:r>
              <a:rPr lang="fr-FR" sz="2000" dirty="0" err="1" smtClean="0">
                <a:solidFill>
                  <a:srgbClr val="FF0000"/>
                </a:solidFill>
              </a:rPr>
              <a:t>Turcat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err="1" smtClean="0">
                <a:solidFill>
                  <a:srgbClr val="FF0000"/>
                </a:solidFill>
              </a:rPr>
              <a:t>Méry</a:t>
            </a:r>
            <a:r>
              <a:rPr lang="fr-FR" sz="2000" dirty="0" smtClean="0">
                <a:solidFill>
                  <a:srgbClr val="FF0000"/>
                </a:solidFill>
              </a:rPr>
              <a:t>)</a:t>
            </a:r>
            <a:endParaRPr lang="fr-FR" sz="1400" dirty="0" smtClean="0">
              <a:solidFill>
                <a:srgbClr val="FF0000"/>
              </a:solidFill>
            </a:endParaRPr>
          </a:p>
          <a:p>
            <a:pPr algn="ctr" defTabSz="823560"/>
            <a:endParaRPr lang="fr-FR" sz="1400" dirty="0" smtClean="0">
              <a:solidFill>
                <a:srgbClr val="FF0000"/>
              </a:solidFill>
            </a:endParaRPr>
          </a:p>
          <a:p>
            <a:pPr algn="ctr" defTabSz="823560"/>
            <a:endParaRPr lang="fr-FR" sz="1400" dirty="0" smtClean="0">
              <a:solidFill>
                <a:srgbClr val="FF0000"/>
              </a:solidFill>
            </a:endParaRPr>
          </a:p>
          <a:p>
            <a:pPr algn="ctr" defTabSz="823560"/>
            <a:r>
              <a:rPr lang="fr-FR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Réservation obligatoire par mail/courrier</a:t>
            </a:r>
          </a:p>
          <a:p>
            <a:pPr algn="ctr" defTabSz="823560"/>
            <a:r>
              <a:rPr lang="fr-FR" sz="16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Conférence+cocktail dînatoire .membres ACDMN 25 € -non membres 50€</a:t>
            </a:r>
            <a:r>
              <a:rPr lang="fr-FR" sz="14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fr-FR" sz="1400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fr-FR" sz="1400" u="sng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endParaRPr lang="fr-FR" sz="1400" dirty="0" smtClean="0"/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1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r>
              <a:rPr lang="fr-FR" sz="1400" i="1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Les dates 2014  à retenir </a:t>
            </a:r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;  	Jeudi  30 Janvier</a:t>
            </a:r>
          </a:p>
          <a:p>
            <a:pPr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		Jeudi  13 Mars</a:t>
            </a:r>
          </a:p>
          <a:p>
            <a:pPr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		Jeudi  24 Avril</a:t>
            </a:r>
          </a:p>
          <a:p>
            <a:pPr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		</a:t>
            </a:r>
            <a:r>
              <a:rPr lang="fr-FR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Mercredi  11 Juin   </a:t>
            </a:r>
            <a:r>
              <a:rPr lang="fr-FR" sz="1400" i="1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 pitchFamily="34" charset="0"/>
              </a:rPr>
              <a:t>ATTENTION SOIREE SPECIALE 3 ASSOS</a:t>
            </a:r>
          </a:p>
          <a:p>
            <a:pPr defTabSz="823560"/>
            <a:r>
              <a:rPr lang="fr-FR" sz="1400" i="1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 pitchFamily="34" charset="0"/>
              </a:rPr>
              <a:t>			</a:t>
            </a:r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Jeudi   18 Septembre</a:t>
            </a:r>
          </a:p>
          <a:p>
            <a:pPr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		Jeudi   23 Octobre</a:t>
            </a:r>
          </a:p>
          <a:p>
            <a:pPr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		Jeudi  4 Décembre</a:t>
            </a:r>
          </a:p>
          <a:p>
            <a:pPr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algn="just"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  </a:t>
            </a:r>
            <a:r>
              <a:rPr lang="fr-FR" sz="32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RDV  JEUDI 13 MARS à 20 h </a:t>
            </a:r>
          </a:p>
          <a:p>
            <a:pPr algn="just"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</a:t>
            </a:r>
            <a:endParaRPr lang="fr-FR" sz="1400" i="1" dirty="0" smtClean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algn="just"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algn="just"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</a:t>
            </a:r>
          </a:p>
          <a:p>
            <a:pPr algn="just"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		</a:t>
            </a:r>
          </a:p>
          <a:p>
            <a:pPr algn="just"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algn="just" defTabSz="823560"/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  <a:cs typeface="Arial" pitchFamily="34" charset="0"/>
            </a:endParaRPr>
          </a:p>
          <a:p>
            <a:pPr algn="just"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Adhésion ACDMN  65 € - Conf.non adhérent 20 € - Repas corse 25 € - Réservation sur le mail </a:t>
            </a:r>
          </a:p>
          <a:p>
            <a:pPr defTabSz="823560"/>
            <a:endParaRPr lang="fr-FR" sz="1400" i="1" dirty="0" smtClean="0">
              <a:solidFill>
                <a:schemeClr val="accent6">
                  <a:lumMod val="75000"/>
                </a:schemeClr>
              </a:solidFill>
              <a:latin typeface="+mn-lt"/>
              <a:cs typeface="Arial" pitchFamily="34" charset="0"/>
            </a:endParaRPr>
          </a:p>
          <a:p>
            <a:pPr defTabSz="823560"/>
            <a:r>
              <a:rPr lang="fr-FR" sz="1400" i="1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 pitchFamily="34" charset="0"/>
              </a:rPr>
              <a:t>			</a:t>
            </a:r>
          </a:p>
          <a:p>
            <a:pPr defTabSz="823560"/>
            <a:r>
              <a:rPr lang="fr-FR" sz="14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Arial" pitchFamily="34" charset="0"/>
              </a:rPr>
              <a:t>			</a:t>
            </a:r>
            <a:endParaRPr lang="fr-FR" sz="1400" i="1" dirty="0" smtClean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  <a:p>
            <a:pPr algn="ctr" defTabSz="823560"/>
            <a:endParaRPr lang="fr-FR" sz="1400" b="1" i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 defTabSz="823560"/>
            <a:endParaRPr lang="fr-FR" sz="1400" b="1" i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5173384"/>
            <a:ext cx="6858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rgbClr val="7F007F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500042" y="8739214"/>
            <a:ext cx="5760640" cy="848544"/>
          </a:xfrm>
          <a:prstGeom prst="roundRect">
            <a:avLst/>
          </a:prstGeom>
          <a:gradFill rotWithShape="1">
            <a:gsLst>
              <a:gs pos="0">
                <a:srgbClr val="DDD9C3"/>
              </a:gs>
              <a:gs pos="50000">
                <a:srgbClr val="D5D0B5"/>
              </a:gs>
              <a:gs pos="100000">
                <a:srgbClr val="C4BD97"/>
              </a:gs>
            </a:gsLst>
            <a:lin ang="5400000" scaled="1"/>
          </a:gra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82356" tIns="41179" rIns="82356" bIns="41179" anchor="ctr"/>
          <a:lstStyle/>
          <a:p>
            <a:pPr algn="ctr" defTabSz="823560"/>
            <a:r>
              <a:rPr lang="fr-FR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Joëlle BENCIMON - Pierre GILLE - Alain GLEIZAL - Michel MAZALEYRAT</a:t>
            </a:r>
          </a:p>
          <a:p>
            <a:pPr algn="ctr" defTabSz="823560"/>
            <a:r>
              <a:rPr lang="fr-FR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                                         Consultants: </a:t>
            </a:r>
            <a:r>
              <a:rPr lang="fr-FR" sz="1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Mihaela</a:t>
            </a:r>
            <a:r>
              <a:rPr lang="fr-FR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CENGHER- Michel DAUMARIE		</a:t>
            </a:r>
          </a:p>
          <a:p>
            <a:pPr algn="ctr" defTabSz="823560"/>
            <a:r>
              <a:rPr lang="fr-FR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Adresse siège : ACDMN - 27, Av. Auguste </a:t>
            </a:r>
            <a:r>
              <a:rPr lang="fr-FR" sz="1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Gaudon</a:t>
            </a:r>
            <a:r>
              <a:rPr lang="fr-FR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 - 13015 MARSEILLE  - </a:t>
            </a:r>
            <a:r>
              <a:rPr lang="fr-FR" sz="1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  <a:hlinkClick r:id="rId3"/>
              </a:rPr>
              <a:t>acdmn@wanadoo.fr</a:t>
            </a:r>
            <a:endParaRPr lang="fr-FR" sz="1000" u="sng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  <a:p>
            <a:pPr algn="ctr" defTabSz="823560"/>
            <a:r>
              <a:rPr lang="fr-FR" sz="1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Adresse correspondance  </a:t>
            </a:r>
            <a:r>
              <a:rPr lang="fr-FR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chez Joëlle BENCIMON – 13, Rue Henri Tasso -13002 MARSEILLE</a:t>
            </a:r>
            <a:endParaRPr lang="fr-FR" sz="1000" dirty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14290" y="166654"/>
            <a:ext cx="6429420" cy="1714512"/>
          </a:xfrm>
          <a:prstGeom prst="roundRect">
            <a:avLst/>
          </a:prstGeom>
          <a:gradFill rotWithShape="1">
            <a:gsLst>
              <a:gs pos="0">
                <a:srgbClr val="DDD9C3"/>
              </a:gs>
              <a:gs pos="50000">
                <a:srgbClr val="D5D0B5"/>
              </a:gs>
              <a:gs pos="100000">
                <a:srgbClr val="C4BD97"/>
              </a:gs>
            </a:gsLst>
            <a:lin ang="5400000" scaled="1"/>
          </a:gra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lIns="82356" tIns="41179" rIns="82356" bIns="41179" anchor="ctr"/>
          <a:lstStyle/>
          <a:p>
            <a:pPr algn="r" defTabSz="823560"/>
            <a:r>
              <a:rPr lang="fr-FR" sz="2800" b="1" i="1" dirty="0" smtClean="0"/>
              <a:t>Association des </a:t>
            </a:r>
            <a:endParaRPr lang="fr-FR" sz="2800" dirty="0" smtClean="0"/>
          </a:p>
          <a:p>
            <a:pPr algn="r" defTabSz="823560"/>
            <a:r>
              <a:rPr lang="fr-FR" sz="2800" b="1" i="1" dirty="0" smtClean="0"/>
              <a:t>Chirurgiens Dentistes </a:t>
            </a:r>
            <a:endParaRPr lang="fr-FR" sz="2800" dirty="0" smtClean="0"/>
          </a:p>
          <a:p>
            <a:pPr algn="r" defTabSz="823560"/>
            <a:r>
              <a:rPr lang="fr-FR" sz="2800" b="1" i="1" dirty="0" smtClean="0"/>
              <a:t>Marseille Nord</a:t>
            </a:r>
            <a:endParaRPr lang="fr-FR" sz="2800" dirty="0"/>
          </a:p>
        </p:txBody>
      </p:sp>
      <p:pic>
        <p:nvPicPr>
          <p:cNvPr id="3075" name="Picture 3" descr="C:\Users\agleizal\Desktop\Sans titr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66" y="166654"/>
            <a:ext cx="1512168" cy="1714512"/>
          </a:xfrm>
          <a:prstGeom prst="rect">
            <a:avLst/>
          </a:prstGeom>
          <a:noFill/>
        </p:spPr>
      </p:pic>
      <p:sp>
        <p:nvSpPr>
          <p:cNvPr id="17" name="ZoneTexte 16"/>
          <p:cNvSpPr txBox="1"/>
          <p:nvPr/>
        </p:nvSpPr>
        <p:spPr>
          <a:xfrm>
            <a:off x="1484784" y="1309662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 smtClean="0">
                <a:solidFill>
                  <a:srgbClr val="FFFF00"/>
                </a:solidFill>
              </a:rPr>
              <a:t>« Mieux faire </a:t>
            </a:r>
          </a:p>
          <a:p>
            <a:pPr algn="ctr"/>
            <a:r>
              <a:rPr lang="fr-FR" sz="1400" i="1" dirty="0" smtClean="0">
                <a:solidFill>
                  <a:srgbClr val="FFFF00"/>
                </a:solidFill>
              </a:rPr>
              <a:t>en souriant »</a:t>
            </a:r>
            <a:endParaRPr lang="fr-FR" sz="1400" i="1" dirty="0">
              <a:solidFill>
                <a:srgbClr val="FFFF00"/>
              </a:solidFill>
            </a:endParaRPr>
          </a:p>
        </p:txBody>
      </p:sp>
      <p:pic>
        <p:nvPicPr>
          <p:cNvPr id="5121" name="Picture 1" descr="http://www.radioifm.com/radiops/play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42875" cy="142875"/>
          </a:xfrm>
          <a:prstGeom prst="rect">
            <a:avLst/>
          </a:prstGeom>
          <a:noFill/>
        </p:spPr>
      </p:pic>
      <p:pic>
        <p:nvPicPr>
          <p:cNvPr id="5124" name="Picture 4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25" name="Picture 5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26" name="Picture 6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27" name="Picture 7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28" name="Picture 8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29" name="Picture 9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30" name="Picture 10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31" name="Picture 11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" cy="152400"/>
          </a:xfrm>
          <a:prstGeom prst="rect">
            <a:avLst/>
          </a:prstGeom>
          <a:noFill/>
        </p:spPr>
      </p:pic>
      <p:pic>
        <p:nvPicPr>
          <p:cNvPr id="5132" name="Picture 12" descr="http://www.radioifm.com/radiops/puce22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-142900" y="0"/>
            <a:ext cx="142900" cy="2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1617</TotalTime>
  <Words>51</Words>
  <Application>Microsoft Office PowerPoint</Application>
  <PresentationFormat>Format A4 (210 x 297 mm)</PresentationFormat>
  <Paragraphs>73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Aurelie</dc:creator>
  <cp:lastModifiedBy>Alain Gleizal</cp:lastModifiedBy>
  <cp:revision>236</cp:revision>
  <dcterms:created xsi:type="dcterms:W3CDTF">2010-11-14T17:36:21Z</dcterms:created>
  <dcterms:modified xsi:type="dcterms:W3CDTF">2014-04-25T08:23:47Z</dcterms:modified>
</cp:coreProperties>
</file>