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1" r:id="rId4"/>
    <p:sldId id="292" r:id="rId5"/>
    <p:sldId id="293" r:id="rId6"/>
    <p:sldId id="294" r:id="rId7"/>
    <p:sldId id="257" r:id="rId8"/>
    <p:sldId id="258" r:id="rId9"/>
    <p:sldId id="270" r:id="rId10"/>
    <p:sldId id="271" r:id="rId11"/>
    <p:sldId id="273" r:id="rId12"/>
    <p:sldId id="272" r:id="rId13"/>
    <p:sldId id="275" r:id="rId14"/>
    <p:sldId id="276" r:id="rId15"/>
    <p:sldId id="277" r:id="rId16"/>
    <p:sldId id="259" r:id="rId17"/>
    <p:sldId id="278" r:id="rId18"/>
    <p:sldId id="281" r:id="rId19"/>
    <p:sldId id="279" r:id="rId20"/>
    <p:sldId id="280" r:id="rId21"/>
    <p:sldId id="282" r:id="rId22"/>
    <p:sldId id="283" r:id="rId23"/>
    <p:sldId id="274" r:id="rId24"/>
    <p:sldId id="285" r:id="rId25"/>
    <p:sldId id="284" r:id="rId26"/>
    <p:sldId id="286" r:id="rId27"/>
    <p:sldId id="287" r:id="rId28"/>
    <p:sldId id="289" r:id="rId29"/>
    <p:sldId id="288" r:id="rId30"/>
    <p:sldId id="290" r:id="rId31"/>
    <p:sldId id="262" r:id="rId32"/>
    <p:sldId id="26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74" d="100"/>
          <a:sy n="74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  <a:solidFill>
            <a:schemeClr val="tx2">
              <a:lumMod val="20000"/>
              <a:lumOff val="80000"/>
              <a:alpha val="82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CLINICAL MODIFICATION IN ROOT CORRECTION PHASE IN SEGMENTED ARCH TECHNIQUE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20000"/>
              <a:lumOff val="80000"/>
              <a:alpha val="68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fr-FR" sz="4500" dirty="0" smtClean="0"/>
              <a:t>World J </a:t>
            </a:r>
            <a:r>
              <a:rPr lang="fr-FR" sz="4500" dirty="0" err="1" smtClean="0"/>
              <a:t>Orthod</a:t>
            </a:r>
            <a:r>
              <a:rPr lang="fr-FR" sz="4500" dirty="0" smtClean="0"/>
              <a:t> 2006; 7: 59-64</a:t>
            </a:r>
          </a:p>
          <a:p>
            <a:r>
              <a:rPr lang="fr-FR" dirty="0" smtClean="0"/>
              <a:t>Daniel </a:t>
            </a:r>
            <a:r>
              <a:rPr lang="fr-FR" dirty="0" err="1" smtClean="0"/>
              <a:t>Ianni</a:t>
            </a:r>
            <a:r>
              <a:rPr lang="fr-FR" dirty="0" smtClean="0"/>
              <a:t> </a:t>
            </a:r>
            <a:r>
              <a:rPr lang="fr-FR" dirty="0" err="1" smtClean="0"/>
              <a:t>Filho</a:t>
            </a:r>
            <a:r>
              <a:rPr lang="fr-FR" dirty="0" smtClean="0"/>
              <a:t>, DDS, MS</a:t>
            </a:r>
          </a:p>
          <a:p>
            <a:r>
              <a:rPr lang="fr-FR" dirty="0" smtClean="0"/>
              <a:t>Klaus Fernando Cardoso Bernardo, DDS</a:t>
            </a:r>
          </a:p>
          <a:p>
            <a:r>
              <a:rPr lang="fr-FR" dirty="0" smtClean="0"/>
              <a:t>Adriana </a:t>
            </a:r>
            <a:r>
              <a:rPr lang="fr-FR" dirty="0" err="1" smtClean="0"/>
              <a:t>Prad</a:t>
            </a:r>
            <a:r>
              <a:rPr lang="fr-FR" dirty="0" smtClean="0"/>
              <a:t> </a:t>
            </a:r>
            <a:r>
              <a:rPr lang="fr-FR" dirty="0" err="1" smtClean="0"/>
              <a:t>Calheta</a:t>
            </a:r>
            <a:r>
              <a:rPr lang="fr-FR" dirty="0" smtClean="0"/>
              <a:t> DDS</a:t>
            </a:r>
          </a:p>
          <a:p>
            <a:r>
              <a:rPr lang="fr-FR" dirty="0" smtClean="0"/>
              <a:t>Eduardo </a:t>
            </a:r>
            <a:r>
              <a:rPr lang="fr-FR" dirty="0" err="1" smtClean="0"/>
              <a:t>Serpa</a:t>
            </a:r>
            <a:r>
              <a:rPr lang="fr-FR" dirty="0" smtClean="0"/>
              <a:t> Vieira, DDS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segmented mechanic principle</a:t>
            </a:r>
            <a:br>
              <a:rPr lang="en-US" dirty="0" smtClean="0"/>
            </a:br>
            <a:r>
              <a:rPr lang="en-US" dirty="0" smtClean="0"/>
              <a:t>mechanical advantage predictability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1" cy="2286000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the segmental technic usually no more than three element interact with each other.</a:t>
            </a:r>
          </a:p>
          <a:p>
            <a:pPr marL="0" indent="0">
              <a:buNone/>
            </a:pPr>
            <a:r>
              <a:rPr lang="en-US" dirty="0" smtClean="0"/>
              <a:t>One basic principle is to limit the number of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segmented mechanic principle</a:t>
            </a:r>
            <a:br>
              <a:rPr lang="en-US" dirty="0" smtClean="0"/>
            </a:br>
            <a:r>
              <a:rPr lang="en-US" dirty="0" smtClean="0"/>
              <a:t>mechanical advantage range of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3657600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Because the unit are larger the distance between the point of application of two force will also be longer.</a:t>
            </a:r>
          </a:p>
          <a:p>
            <a:r>
              <a:rPr lang="en-US" dirty="0" smtClean="0"/>
              <a:t>This as two very important consequence</a:t>
            </a:r>
          </a:p>
          <a:p>
            <a:pPr marL="0" indent="0">
              <a:buNone/>
            </a:pPr>
            <a:r>
              <a:rPr lang="en-US" dirty="0" smtClean="0"/>
              <a:t>1 The range is more important</a:t>
            </a:r>
          </a:p>
          <a:p>
            <a:pPr marL="0" indent="0">
              <a:buNone/>
            </a:pPr>
            <a:r>
              <a:rPr lang="en-US" dirty="0" smtClean="0"/>
              <a:t>2 A wider range of force is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segmented mechanic principle</a:t>
            </a:r>
            <a:br>
              <a:rPr lang="en-US" dirty="0" smtClean="0"/>
            </a:br>
            <a:r>
              <a:rPr lang="en-US" dirty="0" smtClean="0"/>
              <a:t>mechanical advantage range of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3566"/>
            <a:ext cx="2971799" cy="1899634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deflection range will be longer, so activation have to be less frequent. Because of the segmental design only one segment  need to be change and not the whole arch.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16" y="4653566"/>
            <a:ext cx="2765369" cy="189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85" y="4653566"/>
            <a:ext cx="2725292" cy="189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5566"/>
            <a:ext cx="449930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5566"/>
            <a:ext cx="2971799" cy="3048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Because the deflection range is more important the direction of range is more important the direction of the force is more constant.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For example for a cantilever during 2 mm of intrusion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There is a variation of the angulation of the force of 11° with a length of 10 mm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There is a variation of 22° when the length of the arm is 5°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513566" y="1722013"/>
            <a:ext cx="45965" cy="5639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96885" y="1722013"/>
            <a:ext cx="91931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141742" y="1722013"/>
            <a:ext cx="55143" cy="5334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357237" y="1737306"/>
            <a:ext cx="156328" cy="502814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858000" y="3129566"/>
            <a:ext cx="701531" cy="381000"/>
          </a:xfrm>
          <a:prstGeom prst="ellipse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05400" y="3109174"/>
            <a:ext cx="701531" cy="381000"/>
          </a:xfrm>
          <a:prstGeom prst="ellipse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The segmented mechanic principle</a:t>
            </a:r>
            <a:br>
              <a:rPr lang="en-US" smtClean="0"/>
            </a:br>
            <a:r>
              <a:rPr lang="en-US" smtClean="0"/>
              <a:t>mechanical advantage range of force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68" y="1752600"/>
            <a:ext cx="3886200" cy="1219199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Because the deflection is more important wider range of force can be obtain for useful movement.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92" y="1600200"/>
            <a:ext cx="3692639" cy="219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6468" y="3617349"/>
            <a:ext cx="3886200" cy="2634805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For example a spring used for tiping segment, by using a 0.018×0.025 SS a moment of 3500gm/mm can be obtain. The same level can be obtain with a continuous wire but on a range too small to be  clinicaly usefull and the side effect are not controlable.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92" y="3961422"/>
            <a:ext cx="3692639" cy="243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75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The segmented mechanic principle</a:t>
            </a:r>
            <a:br>
              <a:rPr lang="en-US" smtClean="0"/>
            </a:br>
            <a:r>
              <a:rPr lang="en-US" smtClean="0"/>
              <a:t>mechanical advantage range of force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smtClean="0"/>
              <a:t>A classic a application is the uprighting of a seconde molar.</a:t>
            </a:r>
          </a:p>
          <a:p>
            <a:r>
              <a:rPr lang="en-US" smtClean="0"/>
              <a:t>If a continuous wire was used a whole sequence of wire would have to be used, to allow the big wire diameter to be used. </a:t>
            </a:r>
          </a:p>
          <a:p>
            <a:r>
              <a:rPr lang="en-US" smtClean="0"/>
              <a:t>The reactive force would be exerce mainly on the </a:t>
            </a:r>
            <a:r>
              <a:rPr lang="en-US" smtClean="0"/>
              <a:t>first</a:t>
            </a:r>
            <a:r>
              <a:rPr lang="en-US" smtClean="0"/>
              <a:t> molar leading to a possible canting</a:t>
            </a:r>
          </a:p>
          <a:p>
            <a:r>
              <a:rPr lang="en-US" smtClean="0"/>
              <a:t>By using a segmental mechanic the reactive force is evenly distributed on the arch minimising the unwanted tooth movement</a:t>
            </a:r>
            <a:endParaRPr lang="en-US"/>
          </a:p>
        </p:txBody>
      </p:sp>
      <p:pic>
        <p:nvPicPr>
          <p:cNvPr id="1026" name="Picture 2" descr="X:\travail\presentation\mecanic\Untitl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4038600" cy="186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7848600" y="3581400"/>
            <a:ext cx="228600" cy="304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800000">
            <a:off x="5496864" y="2971800"/>
            <a:ext cx="1905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Left Arrow 6"/>
          <p:cNvSpPr/>
          <p:nvPr/>
        </p:nvSpPr>
        <p:spPr>
          <a:xfrm rot="11387593">
            <a:off x="6647715" y="1655340"/>
            <a:ext cx="601168" cy="743666"/>
          </a:xfrm>
          <a:prstGeom prst="curvedLeftArrow">
            <a:avLst>
              <a:gd name="adj1" fmla="val 20705"/>
              <a:gd name="adj2" fmla="val 28797"/>
              <a:gd name="adj3" fmla="val 238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11387593" flipV="1">
            <a:off x="6435214" y="4234583"/>
            <a:ext cx="601168" cy="1035489"/>
          </a:xfrm>
          <a:prstGeom prst="curvedLeftArrow">
            <a:avLst>
              <a:gd name="adj1" fmla="val 20705"/>
              <a:gd name="adj2" fmla="val 28797"/>
              <a:gd name="adj3" fmla="val 2389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1876567">
            <a:off x="4832142" y="3408862"/>
            <a:ext cx="418187" cy="1066800"/>
          </a:xfrm>
          <a:prstGeom prst="downArrow">
            <a:avLst>
              <a:gd name="adj1" fmla="val 21852"/>
              <a:gd name="adj2" fmla="val 3132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876567" flipV="1">
            <a:off x="5628400" y="2487727"/>
            <a:ext cx="445483" cy="1090546"/>
          </a:xfrm>
          <a:prstGeom prst="downArrow">
            <a:avLst>
              <a:gd name="adj1" fmla="val 18301"/>
              <a:gd name="adj2" fmla="val 3020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77684" y="3320604"/>
            <a:ext cx="1358114" cy="391900"/>
          </a:xfrm>
          <a:prstGeom prst="ellipse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6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  <p:bldP spid="8" grpId="0" animBg="1"/>
      <p:bldP spid="7" grpId="0" animBg="1"/>
      <p:bldP spid="11" grpId="0" animBg="1"/>
      <p:bldP spid="13" grpId="0" animBg="1"/>
      <p:bldP spid="1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The segmented mechanic principle</a:t>
            </a:r>
            <a:br>
              <a:rPr lang="en-US" smtClean="0"/>
            </a:br>
            <a:r>
              <a:rPr lang="en-US" smtClean="0"/>
              <a:t>mechanical advantage range of force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29" y="1749102"/>
            <a:ext cx="2671990" cy="166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84019"/>
            <a:ext cx="5410200" cy="2478381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Intrusion of the lower incisor necessity extremely low force. With a reverse curve of spee arch two problem </a:t>
            </a:r>
          </a:p>
          <a:p>
            <a:pPr marL="0" indent="0">
              <a:buNone/>
            </a:pPr>
            <a:r>
              <a:rPr lang="en-US" dirty="0" smtClean="0"/>
              <a:t>1 The force deliver to the incisive cannot be measured and the direction of the force can not be controlled</a:t>
            </a:r>
          </a:p>
          <a:p>
            <a:pPr marL="0" indent="0">
              <a:buNone/>
            </a:pPr>
            <a:r>
              <a:rPr lang="en-US" dirty="0" smtClean="0"/>
              <a:t>2 The force are too important and lead to and extrusion of the posterior sector. This effect is increase as the wire increase in size.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99" y="3525268"/>
            <a:ext cx="2280450" cy="159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52" y="5120024"/>
            <a:ext cx="2361944" cy="147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962400"/>
            <a:ext cx="5410200" cy="2624808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With the segmented technique the long range of activation means that low force can be delivered consistently with a relatively constant direction. The force can be precisely measure and adapted to the patient which can be very useful with patient presenting a loss of alveolar bone.</a:t>
            </a:r>
          </a:p>
          <a:p>
            <a:pPr marL="0" indent="0">
              <a:buNone/>
            </a:pPr>
            <a:r>
              <a:rPr lang="en-US" dirty="0" smtClean="0"/>
              <a:t>Publication have show that true incisor intrusion is obtainable by segmented technics ( intrusion arch or utility arch) but the range of movement obtainable is less important than with miniscrew also there will be movement on the anchorage segment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2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segmented mechanic treatment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8495"/>
            <a:ext cx="3810000" cy="4886003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US" smtClean="0"/>
              <a:t>During the first phase of treatment the futur unit are chosen. </a:t>
            </a:r>
          </a:p>
          <a:p>
            <a:r>
              <a:rPr lang="en-US" smtClean="0"/>
              <a:t>The teeth are level and aligne in each segment if the unite is more than one teeth.</a:t>
            </a:r>
          </a:p>
          <a:p>
            <a:r>
              <a:rPr lang="en-US" smtClean="0"/>
              <a:t>Once align he teeth are solidarize with a rigid wire inside each unite. It is the </a:t>
            </a:r>
            <a:r>
              <a:rPr lang="en-US" b="1" smtClean="0">
                <a:solidFill>
                  <a:srgbClr val="FF0000"/>
                </a:solidFill>
              </a:rPr>
              <a:t>BASE ARCH. </a:t>
            </a:r>
          </a:p>
          <a:p>
            <a:r>
              <a:rPr lang="en-US" smtClean="0"/>
              <a:t>In the posterior sector the </a:t>
            </a:r>
            <a:r>
              <a:rPr lang="en-US" smtClean="0"/>
              <a:t>use of </a:t>
            </a:r>
            <a:r>
              <a:rPr lang="en-US" smtClean="0"/>
              <a:t>bracket and tube is recommanded</a:t>
            </a:r>
          </a:p>
          <a:p>
            <a:r>
              <a:rPr lang="en-US" smtClean="0"/>
              <a:t>The tube is use for the insertion of the base arch</a:t>
            </a:r>
            <a:endParaRPr lang="en-US" smtClean="0"/>
          </a:p>
          <a:p>
            <a:r>
              <a:rPr lang="en-US" smtClean="0"/>
              <a:t> Pr Burstone advise the use of a 0.0215×0.028 stainless stell wire in the posterior sectore.</a:t>
            </a:r>
          </a:p>
          <a:p>
            <a:r>
              <a:rPr lang="en-US" smtClean="0"/>
              <a:t>To be able to move the teeth as one unite the  teeth have to be solidarized together by a rigide and passive system</a:t>
            </a:r>
            <a:endParaRPr 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661374"/>
            <a:ext cx="3922167" cy="306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188873" y="3184863"/>
            <a:ext cx="281212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88873" y="5257800"/>
            <a:ext cx="2536018" cy="1200329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Because there is few teeth by unite the wire bending is more easy and predictable.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69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uiExpand="1" build="p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The segmented mechanic treatment sequence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953000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smtClean="0"/>
              <a:t>Usually the posteriror segment are soliderize together</a:t>
            </a:r>
          </a:p>
          <a:p>
            <a:r>
              <a:rPr lang="en-US" smtClean="0"/>
              <a:t>The force are then applied from one unit to the other (usually no more than thee unit)</a:t>
            </a:r>
          </a:p>
          <a:p>
            <a:r>
              <a:rPr lang="en-US" smtClean="0"/>
              <a:t>At this stage because only segment are moved withou sharing a common archwire only </a:t>
            </a:r>
            <a:r>
              <a:rPr lang="en-US" smtClean="0">
                <a:solidFill>
                  <a:srgbClr val="FF0000"/>
                </a:solidFill>
              </a:rPr>
              <a:t>frictionless mechanic </a:t>
            </a:r>
            <a:r>
              <a:rPr lang="en-US" smtClean="0"/>
              <a:t>will occures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20" y="1676400"/>
            <a:ext cx="3352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20" y="4190999"/>
            <a:ext cx="3352800" cy="23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3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segmented mechanic treatment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077200" cy="3352800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Because there is no archwire  to guide the unite during the movement and prevent  rotation, the unit are moved by using a Begg like mechanic. </a:t>
            </a:r>
          </a:p>
          <a:p>
            <a:r>
              <a:rPr lang="en-US" dirty="0" smtClean="0"/>
              <a:t>The crown is first type in on direction</a:t>
            </a:r>
          </a:p>
          <a:p>
            <a:r>
              <a:rPr lang="en-US" dirty="0" smtClean="0"/>
              <a:t>Then the apex is move in the same direction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017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The segmented mechanic treatment sequence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953000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extraction case if there is initially not enough space for aligning the anterior segment the canine are first retracted  then the anterior segment is then aligned</a:t>
            </a:r>
          </a:p>
          <a:p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07" y="1562584"/>
            <a:ext cx="3282493" cy="25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07" y="4078872"/>
            <a:ext cx="3282493" cy="243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85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Shape driven versus force driven mechanic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Force-driven mechanics, </a:t>
            </a:r>
            <a:r>
              <a:rPr lang="en-US" dirty="0" smtClean="0"/>
              <a:t>which have a statically determinate force system. With a statically determinate force system , the entire force system can be calculated by the use of the principles of statics or equilibrium.</a:t>
            </a:r>
          </a:p>
          <a:p>
            <a:r>
              <a:rPr lang="en-US" dirty="0" smtClean="0"/>
              <a:t>You know precisely the amount of force you apply on each unit, his sense and direction as a </a:t>
            </a:r>
            <a:r>
              <a:rPr lang="en-US" dirty="0" err="1" smtClean="0"/>
              <a:t>resulte</a:t>
            </a:r>
            <a:r>
              <a:rPr lang="en-US" dirty="0" smtClean="0"/>
              <a:t> you can predict how each element will move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To be able to do this you must work with a limited number of unit. </a:t>
            </a:r>
            <a:r>
              <a:rPr lang="en-US" dirty="0" err="1" smtClean="0"/>
              <a:t>Idealy</a:t>
            </a:r>
            <a:r>
              <a:rPr lang="en-US" dirty="0" smtClean="0"/>
              <a:t> two</a:t>
            </a:r>
          </a:p>
        </p:txBody>
      </p:sp>
    </p:spTree>
    <p:extLst>
      <p:ext uri="{BB962C8B-B14F-4D97-AF65-F5344CB8AC3E}">
        <p14:creationId xmlns:p14="http://schemas.microsoft.com/office/powerpoint/2010/main" val="34569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The segmented mechanic treatment sequence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953000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mtClean="0"/>
              <a:t>The segment are then level and aligne in relation to each other. It is at this stage that canting, asymmetry or midline deviation </a:t>
            </a:r>
            <a:r>
              <a:rPr lang="en-US" smtClean="0"/>
              <a:t>are </a:t>
            </a:r>
            <a:r>
              <a:rPr lang="en-US" smtClean="0"/>
              <a:t> corrected.</a:t>
            </a:r>
          </a:p>
          <a:p>
            <a:r>
              <a:rPr lang="en-US" smtClean="0"/>
              <a:t>Once a correct relation has been obtain the space are closed by tipping</a:t>
            </a:r>
          </a:p>
          <a:p>
            <a:r>
              <a:rPr lang="en-US" smtClean="0"/>
              <a:t>At this stage the occlusion worsen sgnificantly</a:t>
            </a:r>
            <a:r>
              <a:rPr lang="en-US" smtClean="0"/>
              <a:t>.</a:t>
            </a:r>
            <a:endParaRPr lang="en-US" smtClean="0"/>
          </a:p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36" y="4127829"/>
            <a:ext cx="3352140" cy="23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36" y="1600200"/>
            <a:ext cx="335214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97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The segmented mechanic treatment sequence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953000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mtClean="0"/>
              <a:t>When the space are close and the axe of the segment corrected continous archwire are used </a:t>
            </a:r>
          </a:p>
          <a:p>
            <a:r>
              <a:rPr lang="en-US" smtClean="0"/>
              <a:t>Levelling and the finishing are then performed for obtaining correct occlusion and esthetics resuts</a:t>
            </a:r>
            <a:endParaRPr lang="en-US" smtClean="0"/>
          </a:p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49569"/>
            <a:ext cx="3505199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292699" cy="231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0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  <a:solidFill>
            <a:srgbClr val="0070C0">
              <a:alpha val="57000"/>
            </a:srgb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CLINICAL MODIFICATION IN ROOT CORRECTION PHASE IN SEGMENTED ARCH TECHNIQUE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0070C0">
              <a:alpha val="68000"/>
            </a:srgbClr>
          </a:solidFill>
        </p:spPr>
        <p:txBody>
          <a:bodyPr>
            <a:normAutofit fontScale="62500" lnSpcReduction="20000"/>
          </a:bodyPr>
          <a:lstStyle/>
          <a:p>
            <a:r>
              <a:rPr lang="fr-FR" sz="4500" dirty="0" smtClean="0"/>
              <a:t>World J </a:t>
            </a:r>
            <a:r>
              <a:rPr lang="fr-FR" sz="4500" dirty="0" err="1" smtClean="0"/>
              <a:t>Orthod</a:t>
            </a:r>
            <a:r>
              <a:rPr lang="fr-FR" sz="4500" dirty="0" smtClean="0"/>
              <a:t> 2006; 7: 59-64</a:t>
            </a:r>
          </a:p>
          <a:p>
            <a:r>
              <a:rPr lang="fr-FR" dirty="0" smtClean="0"/>
              <a:t>Daniel </a:t>
            </a:r>
            <a:r>
              <a:rPr lang="fr-FR" dirty="0" err="1" smtClean="0"/>
              <a:t>Ianni</a:t>
            </a:r>
            <a:r>
              <a:rPr lang="fr-FR" dirty="0" smtClean="0"/>
              <a:t> </a:t>
            </a:r>
            <a:r>
              <a:rPr lang="fr-FR" dirty="0" err="1" smtClean="0"/>
              <a:t>Filho</a:t>
            </a:r>
            <a:r>
              <a:rPr lang="fr-FR" dirty="0" smtClean="0"/>
              <a:t>, DDS, MS</a:t>
            </a:r>
          </a:p>
          <a:p>
            <a:r>
              <a:rPr lang="fr-FR" dirty="0" smtClean="0"/>
              <a:t>Klaus Fernando Cardoso Bernardo, DDS</a:t>
            </a:r>
          </a:p>
          <a:p>
            <a:r>
              <a:rPr lang="fr-FR" dirty="0" smtClean="0"/>
              <a:t>Adriana </a:t>
            </a:r>
            <a:r>
              <a:rPr lang="fr-FR" dirty="0" err="1" smtClean="0"/>
              <a:t>Prad</a:t>
            </a:r>
            <a:r>
              <a:rPr lang="fr-FR" dirty="0" smtClean="0"/>
              <a:t> </a:t>
            </a:r>
            <a:r>
              <a:rPr lang="fr-FR" dirty="0" err="1" smtClean="0"/>
              <a:t>Calheta</a:t>
            </a:r>
            <a:r>
              <a:rPr lang="fr-FR" dirty="0" smtClean="0"/>
              <a:t> DDS</a:t>
            </a:r>
          </a:p>
          <a:p>
            <a:r>
              <a:rPr lang="fr-FR" dirty="0" smtClean="0"/>
              <a:t>Eduardo </a:t>
            </a:r>
            <a:r>
              <a:rPr lang="fr-FR" dirty="0" err="1" smtClean="0"/>
              <a:t>Serpa</a:t>
            </a:r>
            <a:r>
              <a:rPr lang="fr-FR" dirty="0" smtClean="0"/>
              <a:t> Vieira, DDS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mtClean="0"/>
              <a:t>Rational for this article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</a:t>
            </a:r>
            <a:r>
              <a:rPr lang="en-US" dirty="0" smtClean="0"/>
              <a:t>space closure  between the two unit have been obtain by tipping of the crown of one of the unite, the next step is to correct the axis of each unite</a:t>
            </a:r>
          </a:p>
          <a:p>
            <a:r>
              <a:rPr lang="en-US" dirty="0" smtClean="0"/>
              <a:t>At this stage there is a strong tendency of space reopening between the two unites.</a:t>
            </a:r>
          </a:p>
          <a:p>
            <a:r>
              <a:rPr lang="en-US" dirty="0" smtClean="0"/>
              <a:t>To counteract this tendency Burstone advise to use a ligature before to do corrective root tipping.</a:t>
            </a:r>
          </a:p>
          <a:p>
            <a:r>
              <a:rPr lang="en-US" dirty="0" smtClean="0"/>
              <a:t>But even with this method space reopening is frequent.</a:t>
            </a:r>
          </a:p>
          <a:p>
            <a:r>
              <a:rPr lang="en-US" dirty="0" smtClean="0"/>
              <a:t>This article describe a modification of the segmented arch technic to counter this tendency.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mtClean="0"/>
              <a:t>Space closure in SAT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953000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During the space closure the unit are moved by typing. </a:t>
            </a:r>
          </a:p>
          <a:p>
            <a:r>
              <a:rPr lang="en-US" dirty="0" smtClean="0"/>
              <a:t>Because there is only two unite at this stage the force system is perfectly determinate</a:t>
            </a:r>
          </a:p>
          <a:p>
            <a:r>
              <a:rPr lang="en-US" dirty="0" smtClean="0"/>
              <a:t>The force apply can be control both in intensity, sense and direction. As a result the M/F ratio is controlled</a:t>
            </a:r>
          </a:p>
          <a:p>
            <a:r>
              <a:rPr lang="en-US" dirty="0" smtClean="0"/>
              <a:t>The basic principle is to tip the crown of the unite you want to move and tip the root of the unite you want to keep in the same position.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68" y="1905000"/>
            <a:ext cx="415300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715000" y="4343400"/>
            <a:ext cx="1524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3124200"/>
            <a:ext cx="1524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Left Arrow 4"/>
          <p:cNvSpPr/>
          <p:nvPr/>
        </p:nvSpPr>
        <p:spPr>
          <a:xfrm rot="5139976">
            <a:off x="5524500" y="3751171"/>
            <a:ext cx="533400" cy="1336861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5341177">
            <a:off x="5143500" y="2235789"/>
            <a:ext cx="533400" cy="1336861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3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6" grpId="0" animBg="1"/>
      <p:bldP spid="5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mtClean="0"/>
              <a:t>Space closure in SAT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953000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example in this case you want to </a:t>
            </a:r>
            <a:r>
              <a:rPr lang="en-US" dirty="0" err="1" smtClean="0"/>
              <a:t>mesialize</a:t>
            </a:r>
            <a:r>
              <a:rPr lang="en-US" dirty="0" smtClean="0"/>
              <a:t> the posterior unit and conserve the position of the anterior unit.</a:t>
            </a:r>
          </a:p>
          <a:p>
            <a:r>
              <a:rPr lang="en-US" dirty="0" smtClean="0"/>
              <a:t>The moment to force ratio is  adapted to produce crown tipping of the posterior unit and root tipping of the anterior one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590801" cy="181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14" y="3370213"/>
            <a:ext cx="2590800" cy="181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58405"/>
            <a:ext cx="2418009" cy="145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58857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mtClean="0"/>
              <a:t>Space closure in SAT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953000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mtClean="0"/>
              <a:t>There will also have an intrusive force on the unite were the crown is tip and an extrusive fore on the unite were the root are torque</a:t>
            </a:r>
          </a:p>
          <a:p>
            <a:r>
              <a:rPr lang="en-US" smtClean="0"/>
              <a:t>This can be better understood  with the V principle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58857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mtClean="0"/>
          </a:p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267200" cy="240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0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mtClean="0"/>
              <a:t>Space closure in SAT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4216"/>
          </a:xfrm>
          <a:solidFill>
            <a:schemeClr val="tx2">
              <a:lumMod val="20000"/>
              <a:lumOff val="80000"/>
              <a:alpha val="69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Study have shown that when a V-bend is place at a distance of 1/3 between two bracket the following system will be created.</a:t>
            </a:r>
          </a:p>
          <a:p>
            <a:r>
              <a:rPr lang="en-US" dirty="0" smtClean="0"/>
              <a:t>This can be simulated  with a spring by creating an angle of activation of 45° on one unite and an angle of 15° on the other one</a:t>
            </a:r>
          </a:p>
          <a:p>
            <a:r>
              <a:rPr lang="en-US" dirty="0" smtClean="0"/>
              <a:t>As a result the two unit will come closer to each other in the vertical dimension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799"/>
            <a:ext cx="3351365" cy="2225913"/>
          </a:xfrm>
          <a:prstGeom prst="rect">
            <a:avLst/>
          </a:prstGeom>
        </p:spPr>
      </p:pic>
      <p:sp>
        <p:nvSpPr>
          <p:cNvPr id="5" name="Curved Left Arrow 4"/>
          <p:cNvSpPr/>
          <p:nvPr/>
        </p:nvSpPr>
        <p:spPr>
          <a:xfrm rot="21075756" flipH="1" flipV="1">
            <a:off x="5517613" y="2137046"/>
            <a:ext cx="609924" cy="1040939"/>
          </a:xfrm>
          <a:prstGeom prst="curvedLeftArrow">
            <a:avLst>
              <a:gd name="adj1" fmla="val 20705"/>
              <a:gd name="adj2" fmla="val 28797"/>
              <a:gd name="adj3" fmla="val 2389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0800000" flipV="1">
            <a:off x="5248840" y="3127955"/>
            <a:ext cx="386498" cy="438184"/>
          </a:xfrm>
          <a:prstGeom prst="downArrow">
            <a:avLst>
              <a:gd name="adj1" fmla="val 18301"/>
              <a:gd name="adj2" fmla="val 3020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Left Arrow 7"/>
          <p:cNvSpPr/>
          <p:nvPr/>
        </p:nvSpPr>
        <p:spPr>
          <a:xfrm flipV="1">
            <a:off x="7905836" y="2285999"/>
            <a:ext cx="333710" cy="686816"/>
          </a:xfrm>
          <a:prstGeom prst="curvedLeftArrow">
            <a:avLst>
              <a:gd name="adj1" fmla="val 20705"/>
              <a:gd name="adj2" fmla="val 28797"/>
              <a:gd name="adj3" fmla="val 238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8239545" y="3176420"/>
            <a:ext cx="407225" cy="341254"/>
          </a:xfrm>
          <a:prstGeom prst="downArrow">
            <a:avLst>
              <a:gd name="adj1" fmla="val 21852"/>
              <a:gd name="adj2" fmla="val 313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7960" y="4948168"/>
            <a:ext cx="2161120" cy="152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9080" y="4948168"/>
            <a:ext cx="2184060" cy="154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8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mtClean="0"/>
              <a:t>Space closure in SAT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4216"/>
          </a:xfrm>
          <a:solidFill>
            <a:schemeClr val="tx2">
              <a:lumMod val="20000"/>
              <a:lumOff val="80000"/>
              <a:alpha val="69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Ligature wire will not prevent space reopening </a:t>
            </a:r>
          </a:p>
          <a:p>
            <a:r>
              <a:rPr lang="en-US" dirty="0" smtClean="0"/>
              <a:t>As the two unite came to the same level the distance between two ligatured teeth will decrease and the ligature will become loose allowing space </a:t>
            </a:r>
            <a:r>
              <a:rPr lang="en-US" dirty="0" err="1" smtClean="0"/>
              <a:t>reoppening</a:t>
            </a:r>
            <a:r>
              <a:rPr lang="en-US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352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99" y="4216758"/>
            <a:ext cx="33718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5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mtClean="0"/>
              <a:t>Space closure in SAT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874216"/>
          </a:xfrm>
          <a:solidFill>
            <a:schemeClr val="tx2">
              <a:lumMod val="20000"/>
              <a:lumOff val="80000"/>
              <a:alpha val="69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Study have also shown that when a bend is </a:t>
            </a:r>
            <a:r>
              <a:rPr lang="en-US" dirty="0" err="1" smtClean="0"/>
              <a:t>preactivated</a:t>
            </a:r>
            <a:r>
              <a:rPr lang="en-US" dirty="0" smtClean="0"/>
              <a:t> in all case a horizontal force will be generated</a:t>
            </a:r>
          </a:p>
          <a:p>
            <a:endParaRPr lang="en-US" dirty="0" smtClean="0"/>
          </a:p>
          <a:p>
            <a:r>
              <a:rPr lang="en-US" dirty="0" smtClean="0"/>
              <a:t>In the case of the root spring the horizontal component on each spring act in opposite direction and tend to reopen the space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210050" cy="25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59876"/>
            <a:ext cx="34861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772400" y="5257800"/>
            <a:ext cx="685800" cy="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86400" y="5257800"/>
            <a:ext cx="600075" cy="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486400" y="2362200"/>
            <a:ext cx="838202" cy="43257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54445" y="1981200"/>
            <a:ext cx="570157" cy="0"/>
          </a:xfrm>
          <a:prstGeom prst="straightConnector1">
            <a:avLst/>
          </a:prstGeom>
          <a:ln w="476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1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Shape driven versus force driven mechanic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defect are:</a:t>
            </a:r>
          </a:p>
          <a:p>
            <a:r>
              <a:rPr lang="en-US" dirty="0" smtClean="0"/>
              <a:t>It is technique dependent</a:t>
            </a:r>
          </a:p>
          <a:p>
            <a:r>
              <a:rPr lang="en-US" dirty="0" smtClean="0"/>
              <a:t>There is no fail safe. If the wire is deformed by the occlusal force unwanted tooth movement will </a:t>
            </a:r>
            <a:r>
              <a:rPr lang="en-US" dirty="0" err="1" smtClean="0"/>
              <a:t>occure</a:t>
            </a:r>
            <a:r>
              <a:rPr lang="en-US" dirty="0"/>
              <a:t> </a:t>
            </a:r>
            <a:r>
              <a:rPr lang="en-US" dirty="0" smtClean="0"/>
              <a:t>without limitation</a:t>
            </a:r>
          </a:p>
          <a:p>
            <a:r>
              <a:rPr lang="en-US" dirty="0" smtClean="0"/>
              <a:t>It also is more voluminous in the buccal cavity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58346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105400" y="4190999"/>
            <a:ext cx="3550276" cy="2316163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this case the lingual arch was broken, the patient did not came to fix it. As a result there was a rotation of the posterior unit.</a:t>
            </a:r>
          </a:p>
          <a:p>
            <a:r>
              <a:rPr lang="en-US" dirty="0" smtClean="0"/>
              <a:t>In continuous archwire technique the wire would have limited this </a:t>
            </a:r>
            <a:r>
              <a:rPr lang="en-US" dirty="0" err="1" smtClean="0"/>
              <a:t>mouvement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Curved Right Arrow 3"/>
          <p:cNvSpPr/>
          <p:nvPr/>
        </p:nvSpPr>
        <p:spPr>
          <a:xfrm>
            <a:off x="5072129" y="2209800"/>
            <a:ext cx="457200" cy="685800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1130485" flipH="1">
            <a:off x="8035957" y="2400300"/>
            <a:ext cx="461943" cy="685800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1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4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mtClean="0"/>
              <a:t>Space closure in SAT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4216"/>
          </a:xfrm>
          <a:solidFill>
            <a:schemeClr val="tx2">
              <a:lumMod val="20000"/>
              <a:lumOff val="80000"/>
              <a:alpha val="69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The ligature wire are </a:t>
            </a:r>
            <a:r>
              <a:rPr lang="en-US" dirty="0" err="1" smtClean="0"/>
              <a:t>ineffactive</a:t>
            </a:r>
            <a:r>
              <a:rPr lang="en-US" dirty="0" smtClean="0"/>
              <a:t> because they become loose. </a:t>
            </a:r>
          </a:p>
          <a:p>
            <a:r>
              <a:rPr lang="en-US" dirty="0" smtClean="0"/>
              <a:t>To solve the problem the </a:t>
            </a:r>
            <a:r>
              <a:rPr lang="en-US" dirty="0" err="1" smtClean="0"/>
              <a:t>autor</a:t>
            </a:r>
            <a:r>
              <a:rPr lang="en-US" dirty="0" smtClean="0"/>
              <a:t> suggest to applied an opposite horizontal force  using a </a:t>
            </a:r>
            <a:r>
              <a:rPr lang="en-US" dirty="0" err="1" smtClean="0"/>
              <a:t>NiTi</a:t>
            </a:r>
            <a:r>
              <a:rPr lang="en-US" dirty="0" smtClean="0"/>
              <a:t> coil spring.</a:t>
            </a:r>
          </a:p>
          <a:p>
            <a:r>
              <a:rPr lang="en-US" dirty="0" smtClean="0"/>
              <a:t>In this case </a:t>
            </a:r>
            <a:r>
              <a:rPr lang="en-US" dirty="0" err="1" smtClean="0"/>
              <a:t>elatic</a:t>
            </a:r>
            <a:r>
              <a:rPr lang="en-US" dirty="0" smtClean="0"/>
              <a:t> are </a:t>
            </a:r>
            <a:r>
              <a:rPr lang="en-US" dirty="0" err="1" smtClean="0"/>
              <a:t>inadecate</a:t>
            </a:r>
            <a:r>
              <a:rPr lang="en-US" dirty="0" smtClean="0"/>
              <a:t> because there is a </a:t>
            </a:r>
            <a:r>
              <a:rPr lang="en-US" dirty="0" err="1" smtClean="0"/>
              <a:t>rapide</a:t>
            </a:r>
            <a:r>
              <a:rPr lang="en-US" dirty="0" smtClean="0"/>
              <a:t> decay of the force they delivered </a:t>
            </a:r>
          </a:p>
          <a:p>
            <a:r>
              <a:rPr lang="en-US" dirty="0" smtClean="0"/>
              <a:t>The root spring delivers the opening force constantly,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mtClean="0"/>
              <a:t>Space closure in SAT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space is first close in a classic way by tipping the crown</a:t>
            </a:r>
          </a:p>
          <a:p>
            <a:r>
              <a:rPr lang="en-US" dirty="0" smtClean="0"/>
              <a:t>When the root spring is engaged, a </a:t>
            </a:r>
            <a:r>
              <a:rPr lang="en-US" dirty="0" err="1" smtClean="0"/>
              <a:t>Niti</a:t>
            </a:r>
            <a:r>
              <a:rPr lang="en-US" dirty="0" smtClean="0"/>
              <a:t> coil spring delivering a force of 300 </a:t>
            </a:r>
            <a:r>
              <a:rPr lang="en-US" dirty="0" err="1" smtClean="0"/>
              <a:t>gm</a:t>
            </a:r>
            <a:r>
              <a:rPr lang="en-US" dirty="0" smtClean="0"/>
              <a:t> is fixe on the two segments</a:t>
            </a:r>
          </a:p>
          <a:p>
            <a:r>
              <a:rPr lang="en-US" dirty="0" smtClean="0"/>
              <a:t>If space </a:t>
            </a:r>
            <a:r>
              <a:rPr lang="en-US" dirty="0" err="1" smtClean="0"/>
              <a:t>beggin</a:t>
            </a:r>
            <a:r>
              <a:rPr lang="en-US" dirty="0" smtClean="0"/>
              <a:t> to appear the clinician know that the force is not sufficient</a:t>
            </a:r>
            <a:r>
              <a:rPr lang="en-US" dirty="0" smtClean="0"/>
              <a:t> and must be increase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8719"/>
            <a:ext cx="23622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3286"/>
            <a:ext cx="2362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581400"/>
            <a:ext cx="23431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23336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6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2514600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r>
              <a:rPr lang="en-US" dirty="0" smtClean="0"/>
              <a:t>Even in following this protocol the author observe that in some case space will appears</a:t>
            </a:r>
          </a:p>
          <a:p>
            <a:r>
              <a:rPr lang="en-US" dirty="0" smtClean="0"/>
              <a:t>Further study are needed on the properties of </a:t>
            </a:r>
            <a:r>
              <a:rPr lang="en-US" dirty="0" err="1" smtClean="0"/>
              <a:t>NiTi</a:t>
            </a:r>
            <a:r>
              <a:rPr lang="en-US" dirty="0" smtClean="0"/>
              <a:t> close spring.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Shape driven versus force driven mechanic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2500"/>
          </a:bodyPr>
          <a:lstStyle/>
          <a:p>
            <a:r>
              <a:rPr lang="en-US" i="1" smtClean="0"/>
              <a:t>Shape-driven mechanics, </a:t>
            </a:r>
            <a:r>
              <a:rPr lang="en-US" smtClean="0"/>
              <a:t>which have a statically indeterminate force system. With a statically indeterminate force system, the ent ire force system cannot be easily calculated because of interaction between the forcesystems developed at the active or reactive unit.</a:t>
            </a:r>
          </a:p>
          <a:p>
            <a:r>
              <a:rPr lang="en-US" smtClean="0"/>
              <a:t>You use a serie of shape and fixe the teeth to it. The teeth will adapte themself to the new shape</a:t>
            </a:r>
          </a:p>
        </p:txBody>
      </p:sp>
    </p:spTree>
    <p:extLst>
      <p:ext uri="{BB962C8B-B14F-4D97-AF65-F5344CB8AC3E}">
        <p14:creationId xmlns:p14="http://schemas.microsoft.com/office/powerpoint/2010/main" val="328939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Shaped driven versus force driven mechanic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defect are :</a:t>
            </a:r>
          </a:p>
          <a:p>
            <a:r>
              <a:rPr lang="en-US" dirty="0" smtClean="0"/>
              <a:t>If you know what the shape is you do not know were it will be.</a:t>
            </a:r>
          </a:p>
          <a:p>
            <a:r>
              <a:rPr lang="en-US" dirty="0" smtClean="0"/>
              <a:t>You cannot know or control the intensity and direction of the force exert on each tooth</a:t>
            </a:r>
          </a:p>
          <a:p>
            <a:r>
              <a:rPr lang="en-US" dirty="0" smtClean="0"/>
              <a:t>In this case we want to intrude the upper incisor for to correct the deep bite.</a:t>
            </a:r>
          </a:p>
          <a:p>
            <a:r>
              <a:rPr lang="en-US" dirty="0" smtClean="0"/>
              <a:t>The teeth adapt to the shape but by an extrusion of the lateral, not an intrusion of the central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2670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Machine generated alternative text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749" y="3962400"/>
            <a:ext cx="32956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Shape </a:t>
            </a:r>
            <a:r>
              <a:rPr lang="fr-FR" dirty="0" err="1" smtClean="0"/>
              <a:t>driven</a:t>
            </a:r>
            <a:r>
              <a:rPr lang="fr-FR" dirty="0" smtClean="0"/>
              <a:t> versus force </a:t>
            </a:r>
            <a:r>
              <a:rPr lang="fr-FR" dirty="0" err="1" smtClean="0"/>
              <a:t>driven</a:t>
            </a:r>
            <a:r>
              <a:rPr lang="fr-FR" dirty="0" smtClean="0"/>
              <a:t> </a:t>
            </a:r>
            <a:r>
              <a:rPr lang="fr-FR" dirty="0" err="1" smtClean="0"/>
              <a:t>mechanic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543318"/>
            <a:ext cx="6273691" cy="468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The segmented mechanic principle and rational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The mechanics of the segmented arch technique.</a:t>
            </a:r>
          </a:p>
          <a:p>
            <a:pPr marL="0" indent="0">
              <a:buNone/>
            </a:pPr>
            <a:r>
              <a:rPr lang="en-US" smtClean="0"/>
              <a:t>Angle Orthod 1966; 36:99-120</a:t>
            </a:r>
          </a:p>
          <a:p>
            <a:pPr marL="0" indent="0">
              <a:buNone/>
            </a:pPr>
            <a:r>
              <a:rPr lang="en-US" smtClean="0"/>
              <a:t>Burstone CJ</a:t>
            </a:r>
            <a:endParaRPr 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267200"/>
            <a:ext cx="8229600" cy="2286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Rationale of the segmented approach to orthodontic treatment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/>
              <a:t>Am J Orthod Dentofac orthop 1995;108:1-8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/>
              <a:t>Stanley Braun, DDS, MME, and Michael R. Marcotte, DDS, MSD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r>
              <a:rPr lang="en-US" dirty="0" smtClean="0"/>
              <a:t>The segmented mechanic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orthodontist should have control over the following parameter</a:t>
            </a:r>
          </a:p>
          <a:p>
            <a:pPr>
              <a:buFontTx/>
              <a:buChar char="-"/>
            </a:pPr>
            <a:r>
              <a:rPr lang="en-US" dirty="0" smtClean="0"/>
              <a:t>The moment to force ratio</a:t>
            </a:r>
          </a:p>
          <a:p>
            <a:pPr>
              <a:buFontTx/>
              <a:buChar char="-"/>
            </a:pPr>
            <a:r>
              <a:rPr lang="en-US" dirty="0" smtClean="0"/>
              <a:t>The magnitude of the moment or force</a:t>
            </a:r>
          </a:p>
          <a:p>
            <a:pPr>
              <a:buFontTx/>
              <a:buChar char="-"/>
            </a:pPr>
            <a:r>
              <a:rPr lang="en-US" dirty="0" smtClean="0"/>
              <a:t>The constancy of the force</a:t>
            </a:r>
          </a:p>
          <a:p>
            <a:r>
              <a:rPr lang="en-US" dirty="0" smtClean="0"/>
              <a:t>A well-designed appliance should offer</a:t>
            </a:r>
          </a:p>
          <a:p>
            <a:pPr>
              <a:buFontTx/>
              <a:buChar char="-"/>
            </a:pPr>
            <a:r>
              <a:rPr lang="en-US" dirty="0" smtClean="0"/>
              <a:t>Delivers constant moment to force over a long range of activation</a:t>
            </a:r>
          </a:p>
          <a:p>
            <a:pPr>
              <a:buFontTx/>
              <a:buChar char="-"/>
            </a:pPr>
            <a:r>
              <a:rPr lang="en-US" dirty="0" smtClean="0"/>
              <a:t>The center of rotation of an active unite should be predictable</a:t>
            </a:r>
          </a:p>
          <a:p>
            <a:pPr>
              <a:buFontTx/>
              <a:buChar char="-"/>
            </a:pPr>
            <a:r>
              <a:rPr lang="en-US" dirty="0" smtClean="0"/>
              <a:t>The force system at the reactive unit should be know and predictable</a:t>
            </a:r>
          </a:p>
          <a:p>
            <a:pPr marL="0" indent="0" algn="ctr">
              <a:buNone/>
            </a:pPr>
            <a:r>
              <a:rPr lang="en-US" dirty="0" smtClean="0"/>
              <a:t>   </a:t>
            </a:r>
            <a:r>
              <a:rPr lang="en-US" sz="3600" b="1" dirty="0" smtClean="0">
                <a:solidFill>
                  <a:srgbClr val="FF0000"/>
                </a:solidFill>
              </a:rPr>
              <a:t>PREDICTABILITY AND CONTROL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segmented mechanic principle</a:t>
            </a:r>
            <a:br>
              <a:rPr lang="en-US" dirty="0" smtClean="0"/>
            </a:br>
            <a:r>
              <a:rPr lang="en-US" dirty="0" smtClean="0"/>
              <a:t>mechanical advantage predictability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276601" cy="5029200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With a straight wire the force system is easily predictable with two element. </a:t>
            </a:r>
          </a:p>
          <a:p>
            <a:r>
              <a:rPr lang="en-US" dirty="0" smtClean="0"/>
              <a:t>However when the wire is engage in the full arch, it is not possible to know the force system anymore.</a:t>
            </a:r>
          </a:p>
          <a:p>
            <a:r>
              <a:rPr lang="en-US" dirty="0" smtClean="0"/>
              <a:t> In certain often encounter situation it can be partially predicted by experience.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1497565"/>
            <a:ext cx="2828461" cy="182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51" y="1600200"/>
            <a:ext cx="1695923" cy="173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34218" y="3315775"/>
            <a:ext cx="192180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smtClean="0"/>
              <a:t>Determine force system</a:t>
            </a:r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6324600" y="3339238"/>
            <a:ext cx="211577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Undetermine</a:t>
            </a:r>
            <a:r>
              <a:rPr lang="en-US" sz="1400" dirty="0" smtClean="0"/>
              <a:t> force system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23" y="4038600"/>
            <a:ext cx="24765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28926" y="3810000"/>
            <a:ext cx="2395674" cy="27432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For example in the extraction case with mesially incline canine, experience tell us that the canine will be tip mesially and that this movement can be suppress by using a ligature wire. But it is not possible to know that only by looking to the teeth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1676790</TotalTime>
  <Words>2046</Words>
  <Application>Microsoft Office PowerPoint</Application>
  <PresentationFormat>On-screen Show (4:3)</PresentationFormat>
  <Paragraphs>151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CLINICAL MODIFICATION IN ROOT CORRECTION PHASE IN SEGMENTED ARCH TECHNIQUE</vt:lpstr>
      <vt:lpstr>Shape driven versus force driven mechanic</vt:lpstr>
      <vt:lpstr>Shape driven versus force driven mechanic</vt:lpstr>
      <vt:lpstr>Shape driven versus force driven mechanic</vt:lpstr>
      <vt:lpstr>Shaped driven versus force driven mechanic</vt:lpstr>
      <vt:lpstr>Shape driven versus force driven mechanic</vt:lpstr>
      <vt:lpstr>The segmented mechanic principle and rational</vt:lpstr>
      <vt:lpstr>The segmented mechanic principle</vt:lpstr>
      <vt:lpstr>The segmented mechanic principle mechanical advantage predictability</vt:lpstr>
      <vt:lpstr>The segmented mechanic principle mechanical advantage predictability</vt:lpstr>
      <vt:lpstr>The segmented mechanic principle mechanical advantage range of force</vt:lpstr>
      <vt:lpstr>The segmented mechanic principle mechanical advantage range of force</vt:lpstr>
      <vt:lpstr>The segmented mechanic principle mechanical advantage range of force</vt:lpstr>
      <vt:lpstr>The segmented mechanic principle mechanical advantage range of force</vt:lpstr>
      <vt:lpstr>The segmented mechanic principle mechanical advantage range of force</vt:lpstr>
      <vt:lpstr>The segmented mechanic treatment sequence</vt:lpstr>
      <vt:lpstr>The segmented mechanic treatment sequence</vt:lpstr>
      <vt:lpstr>The segmented mechanic treatment sequence</vt:lpstr>
      <vt:lpstr>The segmented mechanic treatment sequence</vt:lpstr>
      <vt:lpstr>The segmented mechanic treatment sequence</vt:lpstr>
      <vt:lpstr>The segmented mechanic treatment sequence</vt:lpstr>
      <vt:lpstr>CLINICAL MODIFICATION IN ROOT CORRECTION PHASE IN SEGMENTED ARCH TECHNIQUE</vt:lpstr>
      <vt:lpstr>Rational for this article</vt:lpstr>
      <vt:lpstr>Space closure in SAT</vt:lpstr>
      <vt:lpstr>Space closure in SAT</vt:lpstr>
      <vt:lpstr>Space closure in SAT</vt:lpstr>
      <vt:lpstr>Space closure in SAT</vt:lpstr>
      <vt:lpstr>Space closure in SAT</vt:lpstr>
      <vt:lpstr>Space closure in SAT</vt:lpstr>
      <vt:lpstr>Space closure in SAT</vt:lpstr>
      <vt:lpstr>Space closure in SAT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MODIFICATION IN ROOT CORRECTION PHASE IN SEGMENTED ARCH TECHNIQUE</dc:title>
  <dc:creator>Michel</dc:creator>
  <cp:lastModifiedBy>garrga</cp:lastModifiedBy>
  <cp:revision>66</cp:revision>
  <dcterms:created xsi:type="dcterms:W3CDTF">2006-08-16T00:00:00Z</dcterms:created>
  <dcterms:modified xsi:type="dcterms:W3CDTF">2012-07-29T18:18:13Z</dcterms:modified>
</cp:coreProperties>
</file>