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0" r:id="rId7"/>
    <p:sldId id="263" r:id="rId8"/>
    <p:sldId id="264" r:id="rId9"/>
    <p:sldId id="265" r:id="rId10"/>
    <p:sldId id="266" r:id="rId11"/>
    <p:sldId id="267" r:id="rId12"/>
    <p:sldId id="272" r:id="rId13"/>
    <p:sldId id="268" r:id="rId14"/>
    <p:sldId id="269" r:id="rId15"/>
    <p:sldId id="270" r:id="rId16"/>
    <p:sldId id="271"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74" d="100"/>
          <a:sy n="74" d="100"/>
        </p:scale>
        <p:origin x="-12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rsbweb.nih.gov/ij/download.htm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2438399"/>
          </a:xfrm>
        </p:spPr>
        <p:txBody>
          <a:bodyPr/>
          <a:lstStyle/>
          <a:p>
            <a:r>
              <a:rPr lang="en-US" dirty="0" smtClean="0"/>
              <a:t>How to use ImageJ to perform  </a:t>
            </a:r>
            <a:r>
              <a:rPr lang="en-US" dirty="0" err="1" smtClean="0"/>
              <a:t>mahidol</a:t>
            </a:r>
            <a:r>
              <a:rPr lang="en-US" dirty="0" smtClean="0"/>
              <a:t> </a:t>
            </a:r>
            <a:r>
              <a:rPr lang="en-US" dirty="0" err="1" smtClean="0"/>
              <a:t>cephalometric</a:t>
            </a:r>
            <a:r>
              <a:rPr lang="en-US" dirty="0" smtClean="0"/>
              <a:t> analysis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903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Step 6</a:t>
            </a:r>
            <a:endParaRPr lang="en-US"/>
          </a:p>
        </p:txBody>
      </p:sp>
      <p:sp>
        <p:nvSpPr>
          <p:cNvPr id="4" name="Content Placeholder 3"/>
          <p:cNvSpPr>
            <a:spLocks noGrp="1"/>
          </p:cNvSpPr>
          <p:nvPr>
            <p:ph sz="half" idx="2"/>
          </p:nvPr>
        </p:nvSpPr>
        <p:spPr/>
        <p:txBody>
          <a:bodyPr>
            <a:normAutofit lnSpcReduction="10000"/>
          </a:bodyPr>
          <a:lstStyle/>
          <a:p>
            <a:pPr marL="0" indent="0">
              <a:buNone/>
            </a:pPr>
            <a:r>
              <a:rPr lang="en-US" dirty="0" smtClean="0"/>
              <a:t>Saving your point</a:t>
            </a:r>
          </a:p>
          <a:p>
            <a:pPr>
              <a:buFontTx/>
              <a:buChar char="-"/>
            </a:pPr>
            <a:r>
              <a:rPr lang="en-US" dirty="0" smtClean="0"/>
              <a:t>When finish go to File&gt; Save as </a:t>
            </a:r>
          </a:p>
          <a:p>
            <a:pPr>
              <a:buFontTx/>
              <a:buChar char="-"/>
            </a:pPr>
            <a:r>
              <a:rPr lang="en-US" dirty="0" smtClean="0"/>
              <a:t>Save as &gt; selection  that will create a .</a:t>
            </a:r>
            <a:r>
              <a:rPr lang="en-US" dirty="0" err="1" smtClean="0"/>
              <a:t>roi</a:t>
            </a:r>
            <a:r>
              <a:rPr lang="en-US" dirty="0" smtClean="0"/>
              <a:t> file ( this will allow you to keep your point )</a:t>
            </a:r>
          </a:p>
          <a:p>
            <a:pPr>
              <a:buFontTx/>
              <a:buChar char="-"/>
            </a:pPr>
            <a:r>
              <a:rPr lang="en-US" dirty="0" smtClean="0"/>
              <a:t>Save as &gt; XY coordinate this will create a .txt file ( to use with excel )</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358112"/>
            <a:ext cx="4267200" cy="354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nut 5"/>
          <p:cNvSpPr/>
          <p:nvPr/>
        </p:nvSpPr>
        <p:spPr>
          <a:xfrm>
            <a:off x="208208" y="2985752"/>
            <a:ext cx="706191" cy="609600"/>
          </a:xfrm>
          <a:prstGeom prst="donut">
            <a:avLst>
              <a:gd name="adj" fmla="val 11906"/>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125568" y="3992451"/>
            <a:ext cx="553792" cy="609600"/>
          </a:xfrm>
          <a:prstGeom prst="donut">
            <a:avLst>
              <a:gd name="adj" fmla="val 1406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1676400" y="4419600"/>
            <a:ext cx="1295400" cy="646698"/>
          </a:xfrm>
          <a:prstGeom prst="donut">
            <a:avLst>
              <a:gd name="adj" fmla="val 923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98" y="5066298"/>
            <a:ext cx="3744984" cy="145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255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Step 7</a:t>
            </a:r>
            <a:endParaRPr lang="en-US"/>
          </a:p>
        </p:txBody>
      </p:sp>
      <p:sp>
        <p:nvSpPr>
          <p:cNvPr id="4" name="Content Placeholder 3"/>
          <p:cNvSpPr>
            <a:spLocks noGrp="1"/>
          </p:cNvSpPr>
          <p:nvPr>
            <p:ph sz="half" idx="2"/>
          </p:nvPr>
        </p:nvSpPr>
        <p:spPr>
          <a:xfrm>
            <a:off x="6400800" y="1600200"/>
            <a:ext cx="2286000" cy="4525963"/>
          </a:xfrm>
        </p:spPr>
        <p:txBody>
          <a:bodyPr>
            <a:normAutofit fontScale="92500" lnSpcReduction="20000"/>
          </a:bodyPr>
          <a:lstStyle/>
          <a:p>
            <a:r>
              <a:rPr lang="en-US" dirty="0" smtClean="0">
                <a:solidFill>
                  <a:srgbClr val="FF0000"/>
                </a:solidFill>
              </a:rPr>
              <a:t>Open the .txt file the coordinate of the point are display</a:t>
            </a:r>
          </a:p>
          <a:p>
            <a:r>
              <a:rPr lang="en-US" dirty="0" smtClean="0">
                <a:solidFill>
                  <a:srgbClr val="FF0000"/>
                </a:solidFill>
              </a:rPr>
              <a:t>Copy everything</a:t>
            </a:r>
          </a:p>
          <a:p>
            <a:r>
              <a:rPr lang="en-US" dirty="0" smtClean="0">
                <a:solidFill>
                  <a:srgbClr val="0070C0"/>
                </a:solidFill>
              </a:rPr>
              <a:t>Select the case of the X coordinate of point S</a:t>
            </a:r>
          </a:p>
          <a:p>
            <a:r>
              <a:rPr lang="en-US" dirty="0" smtClean="0">
                <a:solidFill>
                  <a:srgbClr val="0070C0"/>
                </a:solidFill>
              </a:rPr>
              <a:t>Past </a:t>
            </a:r>
            <a:endParaRPr lang="en-US" dirty="0">
              <a:solidFill>
                <a:srgbClr val="0070C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66825"/>
            <a:ext cx="258127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1524000"/>
            <a:ext cx="251460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ame 6"/>
          <p:cNvSpPr/>
          <p:nvPr/>
        </p:nvSpPr>
        <p:spPr>
          <a:xfrm>
            <a:off x="436809" y="1143000"/>
            <a:ext cx="2763591" cy="5181600"/>
          </a:xfrm>
          <a:prstGeom prst="frame">
            <a:avLst>
              <a:gd name="adj1" fmla="val 294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3342070" y="1347787"/>
            <a:ext cx="2753930" cy="4676775"/>
          </a:xfrm>
          <a:prstGeom prst="frame">
            <a:avLst>
              <a:gd name="adj1" fmla="val 2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4654104" y="1676400"/>
            <a:ext cx="890788" cy="609600"/>
          </a:xfrm>
          <a:prstGeom prst="donut">
            <a:avLst>
              <a:gd name="adj" fmla="val 11906"/>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9959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Step 7</a:t>
            </a:r>
            <a:endParaRPr lang="en-US"/>
          </a:p>
        </p:txBody>
      </p:sp>
      <p:sp>
        <p:nvSpPr>
          <p:cNvPr id="4" name="Content Placeholder 3"/>
          <p:cNvSpPr>
            <a:spLocks noGrp="1"/>
          </p:cNvSpPr>
          <p:nvPr>
            <p:ph sz="half" idx="2"/>
          </p:nvPr>
        </p:nvSpPr>
        <p:spPr>
          <a:xfrm>
            <a:off x="6400800" y="1600200"/>
            <a:ext cx="2286000" cy="4525963"/>
          </a:xfrm>
        </p:spPr>
        <p:txBody>
          <a:bodyPr>
            <a:normAutofit/>
          </a:bodyPr>
          <a:lstStyle/>
          <a:p>
            <a:pPr marL="0" indent="0">
              <a:buNone/>
            </a:pPr>
            <a:r>
              <a:rPr lang="en-US" dirty="0" smtClean="0"/>
              <a:t>The coordinate will be transfer to excel</a:t>
            </a:r>
            <a:endParaRPr lang="en-US" dirty="0"/>
          </a:p>
        </p:txBody>
      </p:sp>
      <p:pic>
        <p:nvPicPr>
          <p:cNvPr id="13314" name="Picture 2" descr="Machine generated alternative text: Point Xu Vv&#10;1 s 78g 1030&#10;2 N 1269 987&#10;3 Suborbital 1200 1192&#10;4 oricular 621 1180&#10;5 Ba 622 1291&#10;6 Co 682 1156&#10;7 Ar 684 1259&#10;8 Post mand 733 1528&#10;9 Go 773 1592&#10;10 Inbormand 833 1659&#10;11 menton 1314 1903&#10;12 gnathion 1354 1877&#10;13 pog 1363 1850&#10;14 PtB 1351 1757&#10;15 Li apex 131g 1747&#10;16 Li incisaI 1377 1594&#10;17 Ui incisaI 1361 1593&#10;18 Uiapex 1269 1430&#10;19 PtA 1300 14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599"/>
            <a:ext cx="4473821"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8</a:t>
            </a:r>
            <a:endParaRPr lang="en-US" dirty="0"/>
          </a:p>
        </p:txBody>
      </p:sp>
      <p:sp>
        <p:nvSpPr>
          <p:cNvPr id="4" name="Content Placeholder 3"/>
          <p:cNvSpPr>
            <a:spLocks noGrp="1"/>
          </p:cNvSpPr>
          <p:nvPr>
            <p:ph sz="half" idx="2"/>
          </p:nvPr>
        </p:nvSpPr>
        <p:spPr>
          <a:xfrm>
            <a:off x="4648200" y="1371600"/>
            <a:ext cx="4343400" cy="5181600"/>
          </a:xfrm>
        </p:spPr>
        <p:txBody>
          <a:bodyPr>
            <a:normAutofit fontScale="85000" lnSpcReduction="20000"/>
          </a:bodyPr>
          <a:lstStyle/>
          <a:p>
            <a:r>
              <a:rPr lang="en-US" dirty="0" smtClean="0"/>
              <a:t>Enter the real distance you use as reference on point 33</a:t>
            </a:r>
          </a:p>
          <a:p>
            <a:r>
              <a:rPr lang="en-US" dirty="0" smtClean="0"/>
              <a:t>Magnification : the norm of Mahidol analysis have been calculated with a magnification of </a:t>
            </a:r>
            <a:r>
              <a:rPr lang="en-US" dirty="0" smtClean="0">
                <a:solidFill>
                  <a:srgbClr val="FF0000"/>
                </a:solidFill>
              </a:rPr>
              <a:t>7%</a:t>
            </a:r>
          </a:p>
          <a:p>
            <a:r>
              <a:rPr lang="en-US" dirty="0" smtClean="0"/>
              <a:t> So by default this value is </a:t>
            </a:r>
            <a:r>
              <a:rPr lang="en-US" dirty="0" smtClean="0">
                <a:solidFill>
                  <a:srgbClr val="FF0000"/>
                </a:solidFill>
              </a:rPr>
              <a:t>1.07 </a:t>
            </a:r>
            <a:r>
              <a:rPr lang="en-US" dirty="0" smtClean="0"/>
              <a:t>if you want to use </a:t>
            </a:r>
            <a:r>
              <a:rPr lang="en-US" dirty="0"/>
              <a:t>M</a:t>
            </a:r>
            <a:r>
              <a:rPr lang="en-US" dirty="0" smtClean="0"/>
              <a:t>ahidol norm for a Thai patient  </a:t>
            </a:r>
            <a:r>
              <a:rPr lang="en-US" dirty="0" smtClean="0">
                <a:solidFill>
                  <a:srgbClr val="FF0000"/>
                </a:solidFill>
              </a:rPr>
              <a:t>DON’T TOUCH IT</a:t>
            </a:r>
          </a:p>
          <a:p>
            <a:r>
              <a:rPr lang="en-US" dirty="0" smtClean="0">
                <a:solidFill>
                  <a:srgbClr val="FF0000"/>
                </a:solidFill>
              </a:rPr>
              <a:t>If your patient is not Thai ask your Professor for advice</a:t>
            </a:r>
          </a:p>
          <a:p>
            <a:r>
              <a:rPr lang="en-US" dirty="0" smtClean="0">
                <a:solidFill>
                  <a:srgbClr val="FF0000"/>
                </a:solidFill>
              </a:rPr>
              <a:t>This is important only for measurement in MM for the angle it does not make any difference</a:t>
            </a:r>
            <a:endParaRPr lang="en-US" dirty="0">
              <a:solidFill>
                <a:srgbClr val="FF00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21" y="4419600"/>
            <a:ext cx="376078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159891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166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Step 8</a:t>
            </a:r>
            <a:endParaRPr lang="en-US"/>
          </a:p>
        </p:txBody>
      </p:sp>
      <p:sp>
        <p:nvSpPr>
          <p:cNvPr id="3" name="Content Placeholder 2"/>
          <p:cNvSpPr>
            <a:spLocks noGrp="1"/>
          </p:cNvSpPr>
          <p:nvPr>
            <p:ph sz="half" idx="1"/>
          </p:nvPr>
        </p:nvSpPr>
        <p:spPr/>
        <p:txBody>
          <a:bodyPr>
            <a:normAutofit fontScale="77500" lnSpcReduction="20000"/>
          </a:bodyPr>
          <a:lstStyle/>
          <a:p>
            <a:endParaRPr lang="en-US"/>
          </a:p>
        </p:txBody>
      </p:sp>
      <p:sp>
        <p:nvSpPr>
          <p:cNvPr id="4" name="Content Placeholder 3"/>
          <p:cNvSpPr>
            <a:spLocks noGrp="1"/>
          </p:cNvSpPr>
          <p:nvPr>
            <p:ph sz="half" idx="2"/>
          </p:nvPr>
        </p:nvSpPr>
        <p:spPr/>
        <p:txBody>
          <a:bodyPr>
            <a:normAutofit fontScale="77500" lnSpcReduction="20000"/>
          </a:bodyPr>
          <a:lstStyle/>
          <a:p>
            <a:r>
              <a:rPr lang="en-US" dirty="0" smtClean="0"/>
              <a:t>THE EXCEL SHEET</a:t>
            </a:r>
          </a:p>
          <a:p>
            <a:r>
              <a:rPr lang="en-US" dirty="0" smtClean="0"/>
              <a:t>This column give you the variation to the norm in percentage</a:t>
            </a:r>
          </a:p>
          <a:p>
            <a:pPr>
              <a:buFontTx/>
              <a:buChar char="-"/>
            </a:pPr>
            <a:r>
              <a:rPr lang="en-US" dirty="0" smtClean="0"/>
              <a:t>100 to 25% the patient is normal </a:t>
            </a:r>
          </a:p>
          <a:p>
            <a:pPr>
              <a:buFontTx/>
              <a:buChar char="-"/>
            </a:pPr>
            <a:r>
              <a:rPr lang="en-US" dirty="0" smtClean="0"/>
              <a:t>25 to 0 % the patient is Tendency (  Tendency </a:t>
            </a:r>
            <a:r>
              <a:rPr lang="en-US" dirty="0" err="1" smtClean="0"/>
              <a:t>prognathic</a:t>
            </a:r>
            <a:r>
              <a:rPr lang="en-US" dirty="0" smtClean="0"/>
              <a:t>, </a:t>
            </a:r>
            <a:r>
              <a:rPr lang="en-US" dirty="0" err="1" smtClean="0"/>
              <a:t>retrognatic</a:t>
            </a:r>
            <a:r>
              <a:rPr lang="en-US" dirty="0" smtClean="0"/>
              <a:t>, open , close configuration  …)</a:t>
            </a:r>
          </a:p>
          <a:p>
            <a:pPr>
              <a:buFontTx/>
              <a:buChar char="-"/>
            </a:pPr>
            <a:r>
              <a:rPr lang="en-US" dirty="0" smtClean="0"/>
              <a:t>The value is negative the patient is outside the norm, the more important the value the more the patient is outside the norm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600200"/>
            <a:ext cx="4267200" cy="4562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733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Step 8</a:t>
            </a:r>
            <a:endParaRPr lang="en-US"/>
          </a:p>
        </p:txBody>
      </p:sp>
      <p:sp>
        <p:nvSpPr>
          <p:cNvPr id="3" name="Content Placeholder 2"/>
          <p:cNvSpPr>
            <a:spLocks noGrp="1"/>
          </p:cNvSpPr>
          <p:nvPr>
            <p:ph sz="half" idx="1"/>
          </p:nvPr>
        </p:nvSpPr>
        <p:spPr/>
        <p:txBody>
          <a:bodyPr>
            <a:normAutofit fontScale="77500" lnSpcReduction="20000"/>
          </a:bodyPr>
          <a:lstStyle/>
          <a:p>
            <a:endParaRPr lang="en-US"/>
          </a:p>
        </p:txBody>
      </p:sp>
      <p:sp>
        <p:nvSpPr>
          <p:cNvPr id="4" name="Content Placeholder 3"/>
          <p:cNvSpPr>
            <a:spLocks noGrp="1"/>
          </p:cNvSpPr>
          <p:nvPr>
            <p:ph sz="half" idx="2"/>
          </p:nvPr>
        </p:nvSpPr>
        <p:spPr>
          <a:xfrm>
            <a:off x="4876800" y="1675605"/>
            <a:ext cx="4038600" cy="4525963"/>
          </a:xfrm>
        </p:spPr>
        <p:txBody>
          <a:bodyPr>
            <a:normAutofit fontScale="77500" lnSpcReduction="20000"/>
          </a:bodyPr>
          <a:lstStyle/>
          <a:p>
            <a:r>
              <a:rPr lang="en-US" dirty="0" smtClean="0"/>
              <a:t>This column give you the variation to the norm in Degree  and millimeter</a:t>
            </a:r>
          </a:p>
          <a:p>
            <a:r>
              <a:rPr lang="en-US" dirty="0" smtClean="0"/>
              <a:t>The value is positive the patient is inside the norm</a:t>
            </a:r>
          </a:p>
          <a:p>
            <a:r>
              <a:rPr lang="en-US" dirty="0" smtClean="0"/>
              <a:t>The value is negative the patient is outside the norm and you know by how many degree or millimeter</a:t>
            </a:r>
          </a:p>
          <a:p>
            <a:r>
              <a:rPr lang="en-US" dirty="0" smtClean="0"/>
              <a:t>For the value in millimeter there </a:t>
            </a:r>
            <a:r>
              <a:rPr lang="en-US" dirty="0" smtClean="0">
                <a:solidFill>
                  <a:srgbClr val="FF0000"/>
                </a:solidFill>
              </a:rPr>
              <a:t>is automatic correction of the  magnification</a:t>
            </a:r>
            <a:r>
              <a:rPr lang="en-US" dirty="0" smtClean="0"/>
              <a:t>, in this example the patient mandible length is 3.37 mm to longue.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447800"/>
            <a:ext cx="4343400"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085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Step 9 </a:t>
            </a:r>
            <a:endParaRPr lang="en-US"/>
          </a:p>
        </p:txBody>
      </p:sp>
      <p:sp>
        <p:nvSpPr>
          <p:cNvPr id="4" name="Content Placeholder 3"/>
          <p:cNvSpPr>
            <a:spLocks noGrp="1"/>
          </p:cNvSpPr>
          <p:nvPr>
            <p:ph sz="half" idx="2"/>
          </p:nvPr>
        </p:nvSpPr>
        <p:spPr>
          <a:xfrm>
            <a:off x="609600" y="2438400"/>
            <a:ext cx="8077200" cy="1676400"/>
          </a:xfrm>
        </p:spPr>
        <p:txBody>
          <a:bodyPr/>
          <a:lstStyle/>
          <a:p>
            <a:r>
              <a:rPr lang="en-US" dirty="0" smtClean="0"/>
              <a:t>The PA</a:t>
            </a:r>
          </a:p>
          <a:p>
            <a:pPr marL="0" indent="0">
              <a:buNone/>
            </a:pPr>
            <a:r>
              <a:rPr lang="en-US" dirty="0" smtClean="0"/>
              <a:t> You do exactly the same</a:t>
            </a:r>
          </a:p>
          <a:p>
            <a:pPr marL="0" indent="0">
              <a:buNone/>
            </a:pPr>
            <a:r>
              <a:rPr lang="fr-FR" dirty="0" smtClean="0">
                <a:solidFill>
                  <a:srgbClr val="FF0000"/>
                </a:solidFill>
              </a:rPr>
              <a:t>IF YOU SEE ANY MISTAKE PLEASE LET ME KNOW</a:t>
            </a:r>
            <a:endParaRPr lang="en-US" dirty="0">
              <a:solidFill>
                <a:srgbClr val="FF0000"/>
              </a:solidFill>
            </a:endParaRPr>
          </a:p>
        </p:txBody>
      </p:sp>
    </p:spTree>
    <p:extLst>
      <p:ext uri="{BB962C8B-B14F-4D97-AF65-F5344CB8AC3E}">
        <p14:creationId xmlns:p14="http://schemas.microsoft.com/office/powerpoint/2010/main" val="3585935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10 </a:t>
            </a:r>
            <a:endParaRPr lang="en-US" dirty="0"/>
          </a:p>
        </p:txBody>
      </p:sp>
      <p:sp>
        <p:nvSpPr>
          <p:cNvPr id="4" name="Content Placeholder 3"/>
          <p:cNvSpPr>
            <a:spLocks noGrp="1"/>
          </p:cNvSpPr>
          <p:nvPr>
            <p:ph sz="half" idx="2"/>
          </p:nvPr>
        </p:nvSpPr>
        <p:spPr>
          <a:xfrm>
            <a:off x="609600" y="2438400"/>
            <a:ext cx="8077200" cy="1676400"/>
          </a:xfrm>
        </p:spPr>
        <p:txBody>
          <a:bodyPr>
            <a:noAutofit/>
          </a:bodyPr>
          <a:lstStyle/>
          <a:p>
            <a:pPr marL="0" indent="0" algn="ctr">
              <a:buNone/>
            </a:pPr>
            <a:r>
              <a:rPr lang="fr-FR" sz="5400" dirty="0" smtClean="0">
                <a:solidFill>
                  <a:srgbClr val="FF0000"/>
                </a:solidFill>
              </a:rPr>
              <a:t>MOTIVATE TOTO TO ADD AUTOMATIC COLORING DEPENDING ON THE RESULTS</a:t>
            </a:r>
            <a:endParaRPr lang="en-US" sz="5400" dirty="0">
              <a:solidFill>
                <a:srgbClr val="FF0000"/>
              </a:solidFill>
            </a:endParaRPr>
          </a:p>
        </p:txBody>
      </p:sp>
    </p:spTree>
    <p:extLst>
      <p:ext uri="{BB962C8B-B14F-4D97-AF65-F5344CB8AC3E}">
        <p14:creationId xmlns:p14="http://schemas.microsoft.com/office/powerpoint/2010/main" val="272445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Step one</a:t>
            </a:r>
            <a:endParaRPr lang="en-US"/>
          </a:p>
        </p:txBody>
      </p:sp>
      <p:sp>
        <p:nvSpPr>
          <p:cNvPr id="6" name="Content Placeholder 5"/>
          <p:cNvSpPr>
            <a:spLocks noGrp="1"/>
          </p:cNvSpPr>
          <p:nvPr>
            <p:ph sz="half" idx="2"/>
          </p:nvPr>
        </p:nvSpPr>
        <p:spPr>
          <a:xfrm>
            <a:off x="381000" y="2667000"/>
            <a:ext cx="8305800" cy="1600200"/>
          </a:xfrm>
        </p:spPr>
        <p:txBody>
          <a:bodyPr>
            <a:normAutofit/>
          </a:bodyPr>
          <a:lstStyle/>
          <a:p>
            <a:r>
              <a:rPr lang="en-US" dirty="0" smtClean="0"/>
              <a:t>Download the two excel files</a:t>
            </a:r>
          </a:p>
          <a:p>
            <a:r>
              <a:rPr lang="en-US" dirty="0" smtClean="0"/>
              <a:t>Download ImageJ and </a:t>
            </a:r>
            <a:r>
              <a:rPr lang="en-US" dirty="0" smtClean="0"/>
              <a:t>install </a:t>
            </a:r>
            <a:r>
              <a:rPr lang="en-US" dirty="0" smtClean="0"/>
              <a:t>it on your </a:t>
            </a:r>
            <a:r>
              <a:rPr lang="en-US" dirty="0" smtClean="0"/>
              <a:t>computer</a:t>
            </a:r>
          </a:p>
          <a:p>
            <a:r>
              <a:rPr lang="en-US" dirty="0">
                <a:hlinkClick r:id="rId2"/>
              </a:rPr>
              <a:t>http://rsbweb.nih.gov/ij/download.html</a:t>
            </a:r>
            <a:endParaRPr lang="en-US" dirty="0" smtClean="0"/>
          </a:p>
          <a:p>
            <a:endParaRPr lang="en-US" dirty="0"/>
          </a:p>
        </p:txBody>
      </p:sp>
    </p:spTree>
    <p:extLst>
      <p:ext uri="{BB962C8B-B14F-4D97-AF65-F5344CB8AC3E}">
        <p14:creationId xmlns:p14="http://schemas.microsoft.com/office/powerpoint/2010/main" val="1416985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511834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Step two</a:t>
            </a:r>
            <a:endParaRPr lang="en-US"/>
          </a:p>
        </p:txBody>
      </p:sp>
      <p:sp>
        <p:nvSpPr>
          <p:cNvPr id="4" name="Content Placeholder 3"/>
          <p:cNvSpPr>
            <a:spLocks noGrp="1"/>
          </p:cNvSpPr>
          <p:nvPr>
            <p:ph sz="half" idx="2"/>
          </p:nvPr>
        </p:nvSpPr>
        <p:spPr>
          <a:xfrm>
            <a:off x="5638800" y="1600200"/>
            <a:ext cx="3048000" cy="4525963"/>
          </a:xfrm>
        </p:spPr>
        <p:txBody>
          <a:bodyPr/>
          <a:lstStyle/>
          <a:p>
            <a:r>
              <a:rPr lang="en-US" dirty="0" smtClean="0"/>
              <a:t>Open the software</a:t>
            </a:r>
          </a:p>
          <a:p>
            <a:r>
              <a:rPr lang="en-US" dirty="0" smtClean="0"/>
              <a:t>Click the File button, the Open</a:t>
            </a:r>
          </a:p>
          <a:p>
            <a:r>
              <a:rPr lang="en-US" dirty="0" smtClean="0"/>
              <a:t>Open the x-ray you want to analyze. You may need to convert it to jpg first</a:t>
            </a:r>
          </a:p>
          <a:p>
            <a:endParaRPr lang="en-US" dirty="0"/>
          </a:p>
        </p:txBody>
      </p:sp>
      <p:sp>
        <p:nvSpPr>
          <p:cNvPr id="5" name="Donut 4"/>
          <p:cNvSpPr/>
          <p:nvPr/>
        </p:nvSpPr>
        <p:spPr>
          <a:xfrm>
            <a:off x="160986" y="5029200"/>
            <a:ext cx="553792" cy="609600"/>
          </a:xfrm>
          <a:prstGeom prst="donut">
            <a:avLst>
              <a:gd name="adj" fmla="val 1406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324119" y="1905000"/>
            <a:ext cx="553792" cy="609600"/>
          </a:xfrm>
          <a:prstGeom prst="donut">
            <a:avLst>
              <a:gd name="adj" fmla="val 1406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420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Step 3</a:t>
            </a:r>
            <a:endParaRPr lang="en-US"/>
          </a:p>
        </p:txBody>
      </p:sp>
      <p:sp>
        <p:nvSpPr>
          <p:cNvPr id="4" name="Content Placeholder 3"/>
          <p:cNvSpPr>
            <a:spLocks noGrp="1"/>
          </p:cNvSpPr>
          <p:nvPr>
            <p:ph sz="half" idx="2"/>
          </p:nvPr>
        </p:nvSpPr>
        <p:spPr/>
        <p:txBody>
          <a:bodyPr>
            <a:normAutofit/>
          </a:bodyPr>
          <a:lstStyle/>
          <a:p>
            <a:r>
              <a:rPr lang="en-US" dirty="0" smtClean="0"/>
              <a:t>The Basic command of imageJ:  moving </a:t>
            </a:r>
          </a:p>
          <a:p>
            <a:pPr marL="0" indent="0">
              <a:buNone/>
            </a:pPr>
            <a:endParaRPr lang="en-US" dirty="0" smtClean="0"/>
          </a:p>
          <a:p>
            <a:pPr>
              <a:buFontTx/>
              <a:buChar char="-"/>
            </a:pPr>
            <a:r>
              <a:rPr lang="en-US" dirty="0" smtClean="0"/>
              <a:t>Use the </a:t>
            </a:r>
            <a:r>
              <a:rPr lang="en-US" dirty="0" smtClean="0">
                <a:solidFill>
                  <a:srgbClr val="FF0000"/>
                </a:solidFill>
              </a:rPr>
              <a:t>scrolling tool</a:t>
            </a:r>
          </a:p>
          <a:p>
            <a:pPr>
              <a:buFontTx/>
              <a:buChar char="-"/>
            </a:pPr>
            <a:endParaRPr lang="en-US" dirty="0" smtClean="0">
              <a:solidFill>
                <a:srgbClr val="FF0000"/>
              </a:solidFill>
            </a:endParaRPr>
          </a:p>
          <a:p>
            <a:pPr>
              <a:buFontTx/>
              <a:buChar char="-"/>
            </a:pPr>
            <a:r>
              <a:rPr lang="en-US" dirty="0" smtClean="0"/>
              <a:t>Or press </a:t>
            </a:r>
            <a:r>
              <a:rPr lang="en-US" dirty="0" smtClean="0">
                <a:solidFill>
                  <a:srgbClr val="FF0000"/>
                </a:solidFill>
              </a:rPr>
              <a:t>space bare </a:t>
            </a:r>
            <a:r>
              <a:rPr lang="en-US" dirty="0" smtClean="0"/>
              <a:t>and </a:t>
            </a:r>
            <a:r>
              <a:rPr lang="en-US" dirty="0" smtClean="0">
                <a:solidFill>
                  <a:srgbClr val="FF0000"/>
                </a:solidFill>
              </a:rPr>
              <a:t>left click </a:t>
            </a:r>
            <a:r>
              <a:rPr lang="en-US" dirty="0" smtClean="0"/>
              <a:t>on the mouse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29000"/>
            <a:ext cx="434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nut 5"/>
          <p:cNvSpPr/>
          <p:nvPr/>
        </p:nvSpPr>
        <p:spPr>
          <a:xfrm>
            <a:off x="2047204" y="3810000"/>
            <a:ext cx="553792" cy="609600"/>
          </a:xfrm>
          <a:prstGeom prst="donut">
            <a:avLst>
              <a:gd name="adj" fmla="val 1406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79365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Step 3</a:t>
            </a:r>
            <a:endParaRPr lang="en-US"/>
          </a:p>
        </p:txBody>
      </p:sp>
      <p:sp>
        <p:nvSpPr>
          <p:cNvPr id="3" name="Content Placeholder 2"/>
          <p:cNvSpPr>
            <a:spLocks noGrp="1"/>
          </p:cNvSpPr>
          <p:nvPr>
            <p:ph sz="half" idx="1"/>
          </p:nvPr>
        </p:nvSpPr>
        <p:spPr/>
        <p:txBody>
          <a:bodyPr>
            <a:normAutofit/>
          </a:bodyPr>
          <a:lstStyle/>
          <a:p>
            <a:endParaRPr lang="en-US"/>
          </a:p>
        </p:txBody>
      </p:sp>
      <p:sp>
        <p:nvSpPr>
          <p:cNvPr id="4" name="Content Placeholder 3"/>
          <p:cNvSpPr>
            <a:spLocks noGrp="1"/>
          </p:cNvSpPr>
          <p:nvPr>
            <p:ph sz="half" idx="2"/>
          </p:nvPr>
        </p:nvSpPr>
        <p:spPr>
          <a:xfrm>
            <a:off x="5562600" y="1600200"/>
            <a:ext cx="3352800" cy="4525963"/>
          </a:xfrm>
        </p:spPr>
        <p:txBody>
          <a:bodyPr>
            <a:normAutofit/>
          </a:bodyPr>
          <a:lstStyle/>
          <a:p>
            <a:r>
              <a:rPr lang="en-US" dirty="0" smtClean="0"/>
              <a:t>The Basic command of imageJ: Zoom  </a:t>
            </a:r>
          </a:p>
          <a:p>
            <a:pPr>
              <a:buFontTx/>
              <a:buChar char="-"/>
            </a:pPr>
            <a:r>
              <a:rPr lang="en-US" dirty="0" smtClean="0"/>
              <a:t>Zoom in       </a:t>
            </a:r>
            <a:r>
              <a:rPr lang="en-US" sz="3600" dirty="0" smtClean="0">
                <a:solidFill>
                  <a:srgbClr val="FF0000"/>
                </a:solidFill>
              </a:rPr>
              <a:t>+</a:t>
            </a:r>
          </a:p>
          <a:p>
            <a:pPr>
              <a:buFontTx/>
              <a:buChar char="-"/>
            </a:pPr>
            <a:r>
              <a:rPr lang="en-US" dirty="0" smtClean="0"/>
              <a:t>Zoom out    </a:t>
            </a:r>
            <a:r>
              <a:rPr lang="en-US" sz="4000" dirty="0" smtClean="0">
                <a:solidFill>
                  <a:srgbClr val="FF0000"/>
                </a:solidFill>
              </a:rPr>
              <a:t> -</a:t>
            </a:r>
          </a:p>
          <a:p>
            <a:pPr>
              <a:buFontTx/>
              <a:buChar char="-"/>
            </a:pPr>
            <a:r>
              <a:rPr lang="en-US" dirty="0" smtClean="0"/>
              <a:t>Or go in : image &gt; transform &gt; zoom</a:t>
            </a:r>
          </a:p>
          <a:p>
            <a:pPr>
              <a:buFontTx/>
              <a:buChar char="-"/>
            </a:pPr>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9530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nut 5"/>
          <p:cNvSpPr/>
          <p:nvPr/>
        </p:nvSpPr>
        <p:spPr>
          <a:xfrm>
            <a:off x="914400" y="5029200"/>
            <a:ext cx="553792" cy="609600"/>
          </a:xfrm>
          <a:prstGeom prst="donut">
            <a:avLst>
              <a:gd name="adj" fmla="val 1406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1066800" y="4267200"/>
            <a:ext cx="553792" cy="609600"/>
          </a:xfrm>
          <a:prstGeom prst="donut">
            <a:avLst>
              <a:gd name="adj" fmla="val 1406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2781300" y="4316569"/>
            <a:ext cx="762000" cy="678287"/>
          </a:xfrm>
          <a:prstGeom prst="donut">
            <a:avLst>
              <a:gd name="adj" fmla="val 1406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6286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Step 3</a:t>
            </a:r>
            <a:endParaRPr lang="en-US"/>
          </a:p>
        </p:txBody>
      </p:sp>
      <p:sp>
        <p:nvSpPr>
          <p:cNvPr id="4" name="Content Placeholder 3"/>
          <p:cNvSpPr>
            <a:spLocks noGrp="1"/>
          </p:cNvSpPr>
          <p:nvPr>
            <p:ph sz="half" idx="2"/>
          </p:nvPr>
        </p:nvSpPr>
        <p:spPr>
          <a:xfrm>
            <a:off x="6248400" y="1447800"/>
            <a:ext cx="2667000" cy="4525963"/>
          </a:xfrm>
        </p:spPr>
        <p:txBody>
          <a:bodyPr>
            <a:normAutofit/>
          </a:bodyPr>
          <a:lstStyle/>
          <a:p>
            <a:r>
              <a:rPr lang="en-US" sz="2000" dirty="0" smtClean="0"/>
              <a:t>The Basic command of imageJ: brightness and contrast</a:t>
            </a:r>
          </a:p>
          <a:p>
            <a:endParaRPr lang="en-US" sz="2000" dirty="0" smtClean="0"/>
          </a:p>
          <a:p>
            <a:r>
              <a:rPr lang="en-US" sz="2000" dirty="0" smtClean="0"/>
              <a:t>Go to Image &gt; Adjust &gt; Brightness/contrast</a:t>
            </a:r>
          </a:p>
          <a:p>
            <a:endParaRPr lang="en-US" sz="2000" dirty="0" smtClean="0"/>
          </a:p>
          <a:p>
            <a:r>
              <a:rPr lang="en-US" sz="2000" dirty="0" smtClean="0"/>
              <a:t>A window will appear, Keep it on the side of the work space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219200"/>
            <a:ext cx="4572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339602"/>
            <a:ext cx="155257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nut 6"/>
          <p:cNvSpPr/>
          <p:nvPr/>
        </p:nvSpPr>
        <p:spPr>
          <a:xfrm>
            <a:off x="801708" y="4536583"/>
            <a:ext cx="834981" cy="609600"/>
          </a:xfrm>
          <a:prstGeom prst="donut">
            <a:avLst>
              <a:gd name="adj" fmla="val 1406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2620852" y="1335110"/>
            <a:ext cx="1341548" cy="609600"/>
          </a:xfrm>
          <a:prstGeom prst="donut">
            <a:avLst>
              <a:gd name="adj" fmla="val 1406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801709" y="1371600"/>
            <a:ext cx="834981" cy="609600"/>
          </a:xfrm>
          <a:prstGeom prst="donut">
            <a:avLst>
              <a:gd name="adj" fmla="val 1406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3247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Step 4</a:t>
            </a:r>
            <a:endParaRPr lang="en-US"/>
          </a:p>
        </p:txBody>
      </p:sp>
      <p:sp>
        <p:nvSpPr>
          <p:cNvPr id="4" name="Content Placeholder 3"/>
          <p:cNvSpPr>
            <a:spLocks noGrp="1"/>
          </p:cNvSpPr>
          <p:nvPr>
            <p:ph sz="half" idx="2"/>
          </p:nvPr>
        </p:nvSpPr>
        <p:spPr>
          <a:xfrm>
            <a:off x="6781800" y="1600200"/>
            <a:ext cx="2209800" cy="4953000"/>
          </a:xfrm>
        </p:spPr>
        <p:txBody>
          <a:bodyPr>
            <a:normAutofit fontScale="70000" lnSpcReduction="20000"/>
          </a:bodyPr>
          <a:lstStyle/>
          <a:p>
            <a:r>
              <a:rPr lang="en-US" dirty="0" smtClean="0"/>
              <a:t>Open the excel file for male or female depending on the patient gender and put in on the side of the screen to know in what order you have to select the point</a:t>
            </a:r>
          </a:p>
          <a:p>
            <a:r>
              <a:rPr lang="en-US" dirty="0" smtClean="0"/>
              <a:t>You should have the main window of imageJ and the little window for the contrast</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6705599"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ame 4"/>
          <p:cNvSpPr/>
          <p:nvPr/>
        </p:nvSpPr>
        <p:spPr>
          <a:xfrm>
            <a:off x="5613054" y="1447799"/>
            <a:ext cx="1092545" cy="5000625"/>
          </a:xfrm>
          <a:prstGeom prst="frame">
            <a:avLst>
              <a:gd name="adj1" fmla="val 6606"/>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6338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Step 5</a:t>
            </a:r>
            <a:endParaRPr lang="en-US"/>
          </a:p>
        </p:txBody>
      </p:sp>
      <p:sp>
        <p:nvSpPr>
          <p:cNvPr id="4" name="Content Placeholder 3"/>
          <p:cNvSpPr>
            <a:spLocks noGrp="1"/>
          </p:cNvSpPr>
          <p:nvPr>
            <p:ph sz="half" idx="2"/>
          </p:nvPr>
        </p:nvSpPr>
        <p:spPr>
          <a:xfrm>
            <a:off x="6172200" y="1600200"/>
            <a:ext cx="2514600" cy="4525963"/>
          </a:xfrm>
        </p:spPr>
        <p:txBody>
          <a:bodyPr>
            <a:normAutofit lnSpcReduction="10000"/>
          </a:bodyPr>
          <a:lstStyle/>
          <a:p>
            <a:r>
              <a:rPr lang="en-US" dirty="0" smtClean="0"/>
              <a:t>Click each point is respecting the sequence</a:t>
            </a:r>
          </a:p>
          <a:p>
            <a:r>
              <a:rPr lang="en-US" dirty="0" smtClean="0"/>
              <a:t>You can move each point just by clicking on it</a:t>
            </a:r>
          </a:p>
          <a:p>
            <a:r>
              <a:rPr lang="en-US" dirty="0" smtClean="0"/>
              <a:t>An example with all the point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51054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574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Step 5</a:t>
            </a:r>
            <a:endParaRPr lang="en-US"/>
          </a:p>
        </p:txBody>
      </p:sp>
      <p:sp>
        <p:nvSpPr>
          <p:cNvPr id="4" name="Content Placeholder 3"/>
          <p:cNvSpPr>
            <a:spLocks noGrp="1"/>
          </p:cNvSpPr>
          <p:nvPr>
            <p:ph sz="half" idx="2"/>
          </p:nvPr>
        </p:nvSpPr>
        <p:spPr>
          <a:xfrm>
            <a:off x="4648200" y="1600200"/>
            <a:ext cx="4038600" cy="4800600"/>
          </a:xfrm>
        </p:spPr>
        <p:txBody>
          <a:bodyPr>
            <a:normAutofit fontScale="77500" lnSpcReduction="20000"/>
          </a:bodyPr>
          <a:lstStyle/>
          <a:p>
            <a:r>
              <a:rPr lang="en-US" dirty="0" smtClean="0"/>
              <a:t>For the point 31 an 32 you have to indicate the real distance in mm between the point</a:t>
            </a:r>
          </a:p>
          <a:p>
            <a:r>
              <a:rPr lang="en-US" dirty="0" smtClean="0">
                <a:solidFill>
                  <a:srgbClr val="FF0000"/>
                </a:solidFill>
              </a:rPr>
              <a:t>For the knew X ray machine the distance between the point is 31 mm</a:t>
            </a:r>
          </a:p>
          <a:p>
            <a:r>
              <a:rPr lang="en-US" dirty="0" smtClean="0">
                <a:solidFill>
                  <a:srgbClr val="0070C0"/>
                </a:solidFill>
              </a:rPr>
              <a:t>For the old machine just use the ruler on the side : in this example you have to put 35 mm in the case 33</a:t>
            </a:r>
          </a:p>
          <a:p>
            <a:r>
              <a:rPr lang="en-US" dirty="0" smtClean="0"/>
              <a:t>For the PA analysis there is no ruler you have to measure a distance on the film manually and use it as a reference on the scan</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1524000" cy="282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8" t="-219" r="-178" b="219"/>
          <a:stretch/>
        </p:blipFill>
        <p:spPr bwMode="auto">
          <a:xfrm>
            <a:off x="2286000" y="2804432"/>
            <a:ext cx="1813962" cy="293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lus 7"/>
          <p:cNvSpPr/>
          <p:nvPr/>
        </p:nvSpPr>
        <p:spPr>
          <a:xfrm>
            <a:off x="3437586" y="2804432"/>
            <a:ext cx="160986" cy="228600"/>
          </a:xfrm>
          <a:prstGeom prst="mathPlus">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us 8"/>
          <p:cNvSpPr/>
          <p:nvPr/>
        </p:nvSpPr>
        <p:spPr>
          <a:xfrm>
            <a:off x="3420414" y="4924827"/>
            <a:ext cx="160986" cy="228600"/>
          </a:xfrm>
          <a:prstGeom prst="mathPlus">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ame 5"/>
          <p:cNvSpPr/>
          <p:nvPr/>
        </p:nvSpPr>
        <p:spPr>
          <a:xfrm>
            <a:off x="2286000" y="2802290"/>
            <a:ext cx="1813962" cy="2935841"/>
          </a:xfrm>
          <a:prstGeom prst="frame">
            <a:avLst>
              <a:gd name="adj1" fmla="val 2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436809" y="1391620"/>
            <a:ext cx="1620591" cy="2935841"/>
          </a:xfrm>
          <a:prstGeom prst="frame">
            <a:avLst>
              <a:gd name="adj1" fmla="val 480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20559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631</Words>
  <Application>Microsoft Office PowerPoint</Application>
  <PresentationFormat>On-screen Show (4:3)</PresentationFormat>
  <Paragraphs>73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How to use ImageJ to perform  mahidol cephalometric analysis</vt:lpstr>
      <vt:lpstr>Step one</vt:lpstr>
      <vt:lpstr>Step two</vt:lpstr>
      <vt:lpstr>Step 3</vt:lpstr>
      <vt:lpstr>Step 3</vt:lpstr>
      <vt:lpstr>Step 3</vt:lpstr>
      <vt:lpstr>Step 4</vt:lpstr>
      <vt:lpstr>Step 5</vt:lpstr>
      <vt:lpstr>Step 5</vt:lpstr>
      <vt:lpstr>Step 6</vt:lpstr>
      <vt:lpstr>Step 7</vt:lpstr>
      <vt:lpstr>Step 7</vt:lpstr>
      <vt:lpstr>Step 8</vt:lpstr>
      <vt:lpstr>Step 8</vt:lpstr>
      <vt:lpstr>Step 8</vt:lpstr>
      <vt:lpstr>Step 9 </vt:lpstr>
      <vt:lpstr>Step 10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ImageJ to perform  mahidol cephalometric analysis</dc:title>
  <dc:creator>Michel</dc:creator>
  <cp:lastModifiedBy>garrga</cp:lastModifiedBy>
  <cp:revision>13</cp:revision>
  <dcterms:created xsi:type="dcterms:W3CDTF">2006-08-16T00:00:00Z</dcterms:created>
  <dcterms:modified xsi:type="dcterms:W3CDTF">2012-04-21T02:57:44Z</dcterms:modified>
</cp:coreProperties>
</file>